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94" r:id="rId16"/>
    <p:sldId id="295" r:id="rId17"/>
    <p:sldId id="296" r:id="rId18"/>
    <p:sldId id="298" r:id="rId19"/>
    <p:sldId id="297" r:id="rId20"/>
    <p:sldId id="272" r:id="rId21"/>
    <p:sldId id="273" r:id="rId22"/>
    <p:sldId id="299" r:id="rId23"/>
    <p:sldId id="302" r:id="rId24"/>
    <p:sldId id="301" r:id="rId25"/>
    <p:sldId id="300" r:id="rId26"/>
    <p:sldId id="274" r:id="rId27"/>
    <p:sldId id="275" r:id="rId28"/>
    <p:sldId id="276" r:id="rId29"/>
    <p:sldId id="277" r:id="rId30"/>
    <p:sldId id="305" r:id="rId31"/>
    <p:sldId id="306" r:id="rId32"/>
    <p:sldId id="278" r:id="rId33"/>
    <p:sldId id="279" r:id="rId34"/>
    <p:sldId id="280" r:id="rId35"/>
    <p:sldId id="281" r:id="rId36"/>
    <p:sldId id="282" r:id="rId37"/>
    <p:sldId id="283" r:id="rId38"/>
    <p:sldId id="322" r:id="rId39"/>
    <p:sldId id="285" r:id="rId40"/>
    <p:sldId id="284" r:id="rId41"/>
    <p:sldId id="286" r:id="rId42"/>
    <p:sldId id="315" r:id="rId43"/>
    <p:sldId id="314" r:id="rId44"/>
    <p:sldId id="312" r:id="rId45"/>
    <p:sldId id="313" r:id="rId46"/>
    <p:sldId id="287" r:id="rId47"/>
    <p:sldId id="288" r:id="rId48"/>
    <p:sldId id="289" r:id="rId49"/>
    <p:sldId id="290" r:id="rId50"/>
    <p:sldId id="326" r:id="rId51"/>
    <p:sldId id="327"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809" autoAdjust="0"/>
  </p:normalViewPr>
  <p:slideViewPr>
    <p:cSldViewPr snapToGrid="0" snapToObjects="1">
      <p:cViewPr varScale="1">
        <p:scale>
          <a:sx n="68" d="100"/>
          <a:sy n="68" d="100"/>
        </p:scale>
        <p:origin x="-104" y="-6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3AAC35-B9EF-C846-98B4-63503093AC60}" type="datetimeFigureOut">
              <a:rPr lang="en-US" smtClean="0"/>
              <a:t>24/01/19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0EF0F-C99A-AA4E-889C-CEF3D4388521}" type="slidenum">
              <a:rPr lang="en-US" smtClean="0"/>
              <a:t>‹#›</a:t>
            </a:fld>
            <a:endParaRPr lang="en-US"/>
          </a:p>
        </p:txBody>
      </p:sp>
    </p:spTree>
    <p:extLst>
      <p:ext uri="{BB962C8B-B14F-4D97-AF65-F5344CB8AC3E}">
        <p14:creationId xmlns:p14="http://schemas.microsoft.com/office/powerpoint/2010/main" val="27897935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1</a:t>
            </a:fld>
            <a:endParaRPr lang="en-US"/>
          </a:p>
        </p:txBody>
      </p:sp>
    </p:spTree>
    <p:extLst>
      <p:ext uri="{BB962C8B-B14F-4D97-AF65-F5344CB8AC3E}">
        <p14:creationId xmlns:p14="http://schemas.microsoft.com/office/powerpoint/2010/main" val="46653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noRot="1" noChangeAspect="1"/>
          </p:cNvSpPr>
          <p:nvPr>
            <p:ph type="sldImg"/>
          </p:nvPr>
        </p:nvSpPr>
        <p:spPr>
          <a:prstGeom prst="rect">
            <a:avLst/>
          </a:prstGeom>
        </p:spPr>
        <p:txBody>
          <a:bodyPr/>
          <a:lstStyle/>
          <a:p>
            <a:endParaRPr/>
          </a:p>
        </p:txBody>
      </p:sp>
      <p:sp>
        <p:nvSpPr>
          <p:cNvPr id="510" name="Shape 510"/>
          <p:cNvSpPr>
            <a:spLocks noGrp="1"/>
          </p:cNvSpPr>
          <p:nvPr>
            <p:ph type="body" sz="quarter" idx="1"/>
          </p:nvPr>
        </p:nvSpPr>
        <p:spPr>
          <a:prstGeom prst="rect">
            <a:avLst/>
          </a:prstGeom>
        </p:spPr>
        <p:txBody>
          <a:bodyPr/>
          <a:lstStyle/>
          <a:p>
            <a:r>
              <a:t>The specific vulnerability lay in Apache Struts, a framework for creating web applications written in Java. The flaw (identified by the number CVE-2017-5638) was a result of Struts' parser, called Jakarta, mishandling files uploaded to the web server, allowing hackers to remotely run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dirty="0" smtClean="0"/>
              <a:t>No</a:t>
            </a:r>
            <a:r>
              <a:rPr lang="en-US" baseline="0" dirty="0" smtClean="0"/>
              <a:t> critical sector can escape cyber threats</a:t>
            </a:r>
            <a:endParaRPr lang="en-US" dirty="0" smtClean="0"/>
          </a:p>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12</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software is everywhere and businesses and society come to depend more heavily</a:t>
            </a:r>
            <a:r>
              <a:rPr lang="en-US" baseline="0" dirty="0" smtClean="0"/>
              <a:t> on software</a:t>
            </a:r>
            <a:r>
              <a:rPr lang="en-US" dirty="0" smtClean="0"/>
              <a:t>, software defects are increasing.</a:t>
            </a:r>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13</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growing connectivity of computers through the Internet has increased both the number of attack vectors</a:t>
            </a:r>
            <a:r>
              <a:rPr lang="en-US" baseline="0" dirty="0" smtClean="0"/>
              <a:t> and the ease with which an attack can be made.</a:t>
            </a:r>
          </a:p>
          <a:p>
            <a:r>
              <a:rPr lang="en-US" baseline="0" dirty="0" smtClean="0"/>
              <a:t>As computer systems are becoming more connected to the Internet, they become vulnerable to software-based attacks from distant sources. An attacker no longer needs physical access to a system to exploit vulnerable software.</a:t>
            </a:r>
          </a:p>
          <a:p>
            <a:endParaRPr lang="en-US" baseline="0" dirty="0" smtClean="0"/>
          </a:p>
          <a:p>
            <a:r>
              <a:rPr lang="en-US" baseline="0" dirty="0" smtClean="0"/>
              <a:t>Because access through a network does not require human intervention, launching automated attacks is easy.</a:t>
            </a:r>
          </a:p>
          <a:p>
            <a:endParaRPr lang="en-US" baseline="0" dirty="0" smtClean="0"/>
          </a:p>
          <a:p>
            <a:r>
              <a:rPr lang="en-US" baseline="0" dirty="0" smtClean="0"/>
              <a:t>Extensibility: the degree to which systems have become extensible, a system that accepts updates or extension. For example the plug-in architecture of Web browsers makes it easy to install viewer extensions for new documents types or think about dynamically loadable device drivers.</a:t>
            </a:r>
          </a:p>
          <a:p>
            <a:endParaRPr lang="en-US" baseline="0" dirty="0" smtClean="0"/>
          </a:p>
          <a:p>
            <a:r>
              <a:rPr lang="en-US" baseline="0" dirty="0" smtClean="0"/>
              <a:t>From an economic standpoint extensible systems are attractive because they provide flexible interfaces that can be adapted through new components.</a:t>
            </a:r>
          </a:p>
          <a:p>
            <a:r>
              <a:rPr lang="en-US" baseline="0" dirty="0" smtClean="0"/>
              <a:t>However extensions can bring defects,</a:t>
            </a:r>
          </a:p>
          <a:p>
            <a:endParaRPr lang="en-US" baseline="0" dirty="0" smtClean="0"/>
          </a:p>
          <a:p>
            <a:r>
              <a:rPr lang="en-US" baseline="0" dirty="0" smtClean="0"/>
              <a:t>Browser extensions can be called extensions or plugins. The difference is that plugin are simply </a:t>
            </a:r>
            <a:r>
              <a:rPr lang="en-US" baseline="0" dirty="0" err="1" smtClean="0"/>
              <a:t>executables</a:t>
            </a:r>
            <a:r>
              <a:rPr lang="en-US" baseline="0" dirty="0" smtClean="0"/>
              <a:t> while extensions are shipped with the source code. For example Chrome has several extensions but only 1 plugin for Adobe Flash Player which is disabled by default.</a:t>
            </a:r>
          </a:p>
          <a:p>
            <a:endParaRPr lang="en-US" baseline="0" dirty="0" smtClean="0"/>
          </a:p>
          <a:p>
            <a:r>
              <a:rPr lang="en-US" baseline="0" dirty="0" smtClean="0"/>
              <a:t>Browser extensions typically have access to sensitive data, such as browsing </a:t>
            </a:r>
            <a:r>
              <a:rPr lang="en-US" baseline="0" dirty="0" err="1" smtClean="0"/>
              <a:t>histoyr</a:t>
            </a:r>
            <a:r>
              <a:rPr lang="en-US" baseline="0" dirty="0" smtClean="0"/>
              <a:t> and have the ability to alter some browser settings.</a:t>
            </a:r>
          </a:p>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14</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growing connectivity of computers through the Internet has increased both the number of attack vectors</a:t>
            </a:r>
            <a:r>
              <a:rPr lang="en-US" baseline="0" dirty="0" smtClean="0"/>
              <a:t> and the ease with which an attack can be made.</a:t>
            </a:r>
          </a:p>
          <a:p>
            <a:r>
              <a:rPr lang="en-US" baseline="0" dirty="0" smtClean="0"/>
              <a:t>As computer systems are becoming more connected to the Internet, they become vulnerable to software-based attacks from distant sources. An attacker no longer needs physical access to a system to exploit vulnerable software.</a:t>
            </a:r>
          </a:p>
          <a:p>
            <a:endParaRPr lang="en-US" baseline="0" dirty="0" smtClean="0"/>
          </a:p>
          <a:p>
            <a:r>
              <a:rPr lang="en-US" baseline="0" dirty="0" smtClean="0"/>
              <a:t>Because access through a network does not require human intervention, launching automated attacks is easy.</a:t>
            </a:r>
          </a:p>
          <a:p>
            <a:endParaRPr lang="en-US" baseline="0" dirty="0" smtClean="0"/>
          </a:p>
          <a:p>
            <a:r>
              <a:rPr lang="en-US" baseline="0" dirty="0" smtClean="0"/>
              <a:t>Extensibility: the degree to which systems have become extensible, a system that accepts updates or extension. For example the plug-in architecture of Web browsers makes it easy to install viewer extensions for new documents types or think about dynamically loadable device drivers.</a:t>
            </a:r>
          </a:p>
          <a:p>
            <a:endParaRPr lang="en-US" baseline="0" dirty="0" smtClean="0"/>
          </a:p>
          <a:p>
            <a:r>
              <a:rPr lang="en-US" baseline="0" dirty="0" smtClean="0"/>
              <a:t>From an economic standpoint extensible systems are attractive because they provide flexible interfaces that can be adapted through new components.</a:t>
            </a:r>
          </a:p>
          <a:p>
            <a:r>
              <a:rPr lang="en-US" baseline="0" dirty="0" smtClean="0"/>
              <a:t>However extensions can bring defects,</a:t>
            </a:r>
          </a:p>
          <a:p>
            <a:endParaRPr lang="en-US" baseline="0" dirty="0" smtClean="0"/>
          </a:p>
          <a:p>
            <a:r>
              <a:rPr lang="en-US" baseline="0" dirty="0" smtClean="0"/>
              <a:t>Browser extensions can be called extensions or plugins. The difference is that plugin are simply </a:t>
            </a:r>
            <a:r>
              <a:rPr lang="en-US" baseline="0" dirty="0" err="1" smtClean="0"/>
              <a:t>executables</a:t>
            </a:r>
            <a:r>
              <a:rPr lang="en-US" baseline="0" dirty="0" smtClean="0"/>
              <a:t> while extensions are shipped with the source code. For example Chrome has several extensions but only 1 plugin for Adobe Flash Player which is disabled by default.</a:t>
            </a:r>
          </a:p>
          <a:p>
            <a:endParaRPr lang="en-US" baseline="0" dirty="0" smtClean="0"/>
          </a:p>
          <a:p>
            <a:r>
              <a:rPr lang="en-US" baseline="0" dirty="0" smtClean="0"/>
              <a:t>Browser extensions typically have access to sensitive data, such as browsing </a:t>
            </a:r>
            <a:r>
              <a:rPr lang="en-US" baseline="0" dirty="0" err="1" smtClean="0"/>
              <a:t>histoyr</a:t>
            </a:r>
            <a:r>
              <a:rPr lang="en-US" baseline="0" dirty="0" smtClean="0"/>
              <a:t> and have the ability to alter some browser settings.</a:t>
            </a:r>
          </a:p>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15</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growing connectivity of computers through the Internet has increased both the number of attack vectors</a:t>
            </a:r>
            <a:r>
              <a:rPr lang="en-US" baseline="0" dirty="0" smtClean="0"/>
              <a:t> and the ease with which an attack can be made.</a:t>
            </a:r>
          </a:p>
          <a:p>
            <a:r>
              <a:rPr lang="en-US" baseline="0" dirty="0" smtClean="0"/>
              <a:t>As computer systems are becoming more connected to the Internet, they become vulnerable to software-based attacks from distant sources. An attacker no longer needs physical access to a system to exploit vulnerable software.</a:t>
            </a:r>
          </a:p>
          <a:p>
            <a:endParaRPr lang="en-US" baseline="0" dirty="0" smtClean="0"/>
          </a:p>
          <a:p>
            <a:r>
              <a:rPr lang="en-US" baseline="0" dirty="0" smtClean="0"/>
              <a:t>Because access through a network does not require human intervention, launching automated attacks is easy.</a:t>
            </a:r>
          </a:p>
          <a:p>
            <a:endParaRPr lang="en-US" baseline="0" dirty="0" smtClean="0"/>
          </a:p>
          <a:p>
            <a:r>
              <a:rPr lang="en-US" baseline="0" dirty="0" smtClean="0"/>
              <a:t>Extensibility: the degree to which systems have become extensible, a system that accepts updates or extension. For example the plug-in architecture of Web browsers makes it easy to install viewer extensions for new documents types or think about dynamically loadable device drivers.</a:t>
            </a:r>
          </a:p>
          <a:p>
            <a:endParaRPr lang="en-US" baseline="0" dirty="0" smtClean="0"/>
          </a:p>
          <a:p>
            <a:r>
              <a:rPr lang="en-US" baseline="0" dirty="0" smtClean="0"/>
              <a:t>From an economic standpoint extensible systems are attractive because they provide flexible interfaces that can be adapted through new components.</a:t>
            </a:r>
          </a:p>
          <a:p>
            <a:r>
              <a:rPr lang="en-US" baseline="0" dirty="0" smtClean="0"/>
              <a:t>However extensions can bring defects,</a:t>
            </a:r>
          </a:p>
          <a:p>
            <a:endParaRPr lang="en-US" baseline="0" dirty="0" smtClean="0"/>
          </a:p>
          <a:p>
            <a:r>
              <a:rPr lang="en-US" baseline="0" dirty="0" smtClean="0"/>
              <a:t>Browser extensions can be called extensions or plugins. The difference is that plugin are simply </a:t>
            </a:r>
            <a:r>
              <a:rPr lang="en-US" baseline="0" dirty="0" err="1" smtClean="0"/>
              <a:t>executables</a:t>
            </a:r>
            <a:r>
              <a:rPr lang="en-US" baseline="0" dirty="0" smtClean="0"/>
              <a:t> while extensions are shipped with the source code. For example Chrome has several extensions but only 1 plugin for Adobe Flash Player which is disabled by default.</a:t>
            </a:r>
          </a:p>
          <a:p>
            <a:endParaRPr lang="en-US" baseline="0" dirty="0" smtClean="0"/>
          </a:p>
          <a:p>
            <a:r>
              <a:rPr lang="en-US" baseline="0" dirty="0" smtClean="0"/>
              <a:t>Browser extensions typically have access to sensitive data, such as browsing </a:t>
            </a:r>
            <a:r>
              <a:rPr lang="en-US" baseline="0" dirty="0" err="1" smtClean="0"/>
              <a:t>histoyr</a:t>
            </a:r>
            <a:r>
              <a:rPr lang="en-US" baseline="0" dirty="0" smtClean="0"/>
              <a:t> and have the ability to alter some browser settings.</a:t>
            </a:r>
          </a:p>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16</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growing connectivity of computers through the Internet has increased both the number of attack vectors</a:t>
            </a:r>
            <a:r>
              <a:rPr lang="en-US" baseline="0" dirty="0" smtClean="0"/>
              <a:t> and the ease with which an attack can be made.</a:t>
            </a:r>
          </a:p>
          <a:p>
            <a:r>
              <a:rPr lang="en-US" baseline="0" dirty="0" smtClean="0"/>
              <a:t>As computer systems are becoming more connected to the Internet, they become vulnerable to software-based attacks from distant sources. An attacker no longer needs physical access to a system to exploit vulnerable software.</a:t>
            </a:r>
          </a:p>
          <a:p>
            <a:endParaRPr lang="en-US" baseline="0" dirty="0" smtClean="0"/>
          </a:p>
          <a:p>
            <a:r>
              <a:rPr lang="en-US" baseline="0" dirty="0" smtClean="0"/>
              <a:t>Because access through a network does not require human intervention, launching automated attacks is easy.</a:t>
            </a:r>
          </a:p>
          <a:p>
            <a:endParaRPr lang="en-US" baseline="0" dirty="0" smtClean="0"/>
          </a:p>
          <a:p>
            <a:r>
              <a:rPr lang="en-US" baseline="0" dirty="0" smtClean="0"/>
              <a:t>Extensibility: the degree to which systems have become extensible, a system that accepts updates or extension. For example the plug-in architecture of Web browsers makes it easy to install viewer extensions for new documents types or think about dynamically loadable device drivers.</a:t>
            </a:r>
          </a:p>
          <a:p>
            <a:endParaRPr lang="en-US" baseline="0" dirty="0" smtClean="0"/>
          </a:p>
          <a:p>
            <a:r>
              <a:rPr lang="en-US" baseline="0" dirty="0" smtClean="0"/>
              <a:t>From an economic standpoint extensible systems are attractive because they provide flexible interfaces that can be adapted through new components.</a:t>
            </a:r>
          </a:p>
          <a:p>
            <a:r>
              <a:rPr lang="en-US" baseline="0" dirty="0" smtClean="0"/>
              <a:t>However extensions can bring defects,</a:t>
            </a:r>
          </a:p>
          <a:p>
            <a:endParaRPr lang="en-US" baseline="0" dirty="0" smtClean="0"/>
          </a:p>
          <a:p>
            <a:r>
              <a:rPr lang="en-US" baseline="0" dirty="0" smtClean="0"/>
              <a:t>Browser extensions can be called extensions or plugins. The difference is that plugin are simply executable while extensions are shipped with the source code. For example Chrome has several extensions but only 1 plugin for Adobe Flash Player which is disabled by default.</a:t>
            </a:r>
          </a:p>
          <a:p>
            <a:endParaRPr lang="en-US" baseline="0" dirty="0" smtClean="0"/>
          </a:p>
          <a:p>
            <a:r>
              <a:rPr lang="en-US" baseline="0" dirty="0" smtClean="0"/>
              <a:t>Browser extensions typically have access to sensitive data, such as browsing history and have the ability to alter some browser settings.</a:t>
            </a:r>
          </a:p>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17</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18</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19</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20</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2</a:t>
            </a:fld>
            <a:endParaRPr lang="en-US"/>
          </a:p>
        </p:txBody>
      </p:sp>
    </p:spTree>
    <p:extLst>
      <p:ext uri="{BB962C8B-B14F-4D97-AF65-F5344CB8AC3E}">
        <p14:creationId xmlns:p14="http://schemas.microsoft.com/office/powerpoint/2010/main" val="46653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21</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22</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23</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24</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25</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26</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27</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28</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32</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OWAS</a:t>
            </a:r>
            <a:r>
              <a:rPr lang="en-US" baseline="0" dirty="0" smtClean="0"/>
              <a:t> is a worldwide not-for-profit charitable organization focused on improving the security of software.</a:t>
            </a:r>
          </a:p>
          <a:p>
            <a:r>
              <a:rPr lang="en-US" baseline="0" dirty="0" smtClean="0"/>
              <a:t>OWASP mission is to make software security visible so that individuals and organizations are able to make informed decisions.</a:t>
            </a:r>
          </a:p>
          <a:p>
            <a:r>
              <a:rPr lang="en-US" baseline="0" dirty="0" smtClean="0"/>
              <a:t>OWASP provides impartial, practical information about </a:t>
            </a:r>
            <a:r>
              <a:rPr lang="en-US" baseline="0" dirty="0" err="1" smtClean="0"/>
              <a:t>AppSec</a:t>
            </a:r>
            <a:r>
              <a:rPr lang="en-US" baseline="0" dirty="0" smtClean="0"/>
              <a:t> to individuals, corporations, universities, government agencies, and other organizations worldwide. OWASP issues software tools and knowledge0based documentation on application security</a:t>
            </a:r>
          </a:p>
        </p:txBody>
      </p:sp>
      <p:sp>
        <p:nvSpPr>
          <p:cNvPr id="4" name="Slide Number Placeholder 3"/>
          <p:cNvSpPr>
            <a:spLocks noGrp="1"/>
          </p:cNvSpPr>
          <p:nvPr>
            <p:ph type="sldNum" sz="quarter" idx="10"/>
          </p:nvPr>
        </p:nvSpPr>
        <p:spPr/>
        <p:txBody>
          <a:bodyPr/>
          <a:lstStyle/>
          <a:p>
            <a:fld id="{3CC41684-5C60-2C41-98A6-1EF0B8AD8CEB}" type="slidenum">
              <a:rPr lang="en-US" smtClean="0"/>
              <a:t>36</a:t>
            </a:fld>
            <a:endParaRPr lang="en-US"/>
          </a:p>
        </p:txBody>
      </p:sp>
    </p:spTree>
    <p:extLst>
      <p:ext uri="{BB962C8B-B14F-4D97-AF65-F5344CB8AC3E}">
        <p14:creationId xmlns:p14="http://schemas.microsoft.com/office/powerpoint/2010/main" val="257998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3</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37</a:t>
            </a:fld>
            <a:endParaRPr lang="en-US"/>
          </a:p>
        </p:txBody>
      </p:sp>
    </p:spTree>
    <p:extLst>
      <p:ext uri="{BB962C8B-B14F-4D97-AF65-F5344CB8AC3E}">
        <p14:creationId xmlns:p14="http://schemas.microsoft.com/office/powerpoint/2010/main" val="46653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41</a:t>
            </a:fld>
            <a:endParaRPr lang="en-US"/>
          </a:p>
        </p:txBody>
      </p:sp>
    </p:spTree>
    <p:extLst>
      <p:ext uri="{BB962C8B-B14F-4D97-AF65-F5344CB8AC3E}">
        <p14:creationId xmlns:p14="http://schemas.microsoft.com/office/powerpoint/2010/main" val="303133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42</a:t>
            </a:fld>
            <a:endParaRPr lang="en-US"/>
          </a:p>
        </p:txBody>
      </p:sp>
    </p:spTree>
    <p:extLst>
      <p:ext uri="{BB962C8B-B14F-4D97-AF65-F5344CB8AC3E}">
        <p14:creationId xmlns:p14="http://schemas.microsoft.com/office/powerpoint/2010/main" val="303133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43</a:t>
            </a:fld>
            <a:endParaRPr lang="en-US"/>
          </a:p>
        </p:txBody>
      </p:sp>
    </p:spTree>
    <p:extLst>
      <p:ext uri="{BB962C8B-B14F-4D97-AF65-F5344CB8AC3E}">
        <p14:creationId xmlns:p14="http://schemas.microsoft.com/office/powerpoint/2010/main" val="303133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44</a:t>
            </a:fld>
            <a:endParaRPr lang="en-US"/>
          </a:p>
        </p:txBody>
      </p:sp>
    </p:spTree>
    <p:extLst>
      <p:ext uri="{BB962C8B-B14F-4D97-AF65-F5344CB8AC3E}">
        <p14:creationId xmlns:p14="http://schemas.microsoft.com/office/powerpoint/2010/main" val="303133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45</a:t>
            </a:fld>
            <a:endParaRPr lang="en-US"/>
          </a:p>
        </p:txBody>
      </p:sp>
    </p:spTree>
    <p:extLst>
      <p:ext uri="{BB962C8B-B14F-4D97-AF65-F5344CB8AC3E}">
        <p14:creationId xmlns:p14="http://schemas.microsoft.com/office/powerpoint/2010/main" val="303133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r>
              <a:t>The WannaCry ransomware attack was a May 2017 worldwide cyberattack by the WannaCry ransomware cryptoworm, which targeted computers running the Microsoft Windows operating system by encrypting data and demanding ransom payments in the Bitcoin cryptocurrency.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noRot="1" noChangeAspect="1"/>
          </p:cNvSpPr>
          <p:nvPr>
            <p:ph type="sldImg"/>
          </p:nvPr>
        </p:nvSpPr>
        <p:spPr>
          <a:prstGeom prst="rect">
            <a:avLst/>
          </a:prstGeom>
        </p:spPr>
        <p:txBody>
          <a:bodyPr/>
          <a:lstStyle/>
          <a:p>
            <a:endParaRPr/>
          </a:p>
        </p:txBody>
      </p:sp>
      <p:sp>
        <p:nvSpPr>
          <p:cNvPr id="510" name="Shape 510"/>
          <p:cNvSpPr>
            <a:spLocks noGrp="1"/>
          </p:cNvSpPr>
          <p:nvPr>
            <p:ph type="body" sz="quarter" idx="1"/>
          </p:nvPr>
        </p:nvSpPr>
        <p:spPr>
          <a:prstGeom prst="rect">
            <a:avLst/>
          </a:prstGeom>
        </p:spPr>
        <p:txBody>
          <a:bodyPr/>
          <a:lstStyle/>
          <a:p>
            <a:r>
              <a:t>The specific vulnerability lay in Apache Struts, a framework for creating web applications written in Java. The flaw (identified by the number CVE-2017-5638) was a result of Struts' parser, called Jakarta, mishandling files uploaded to the web server, allowing hackers to remotely run code.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50</a:t>
            </a:fld>
            <a:endParaRPr lang="en-US"/>
          </a:p>
        </p:txBody>
      </p:sp>
    </p:spTree>
    <p:extLst>
      <p:ext uri="{BB962C8B-B14F-4D97-AF65-F5344CB8AC3E}">
        <p14:creationId xmlns:p14="http://schemas.microsoft.com/office/powerpoint/2010/main" val="2955488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4</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6</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endParaRPr lang="en-US" sz="1050"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7</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endParaRPr lang="en-US" sz="1050"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CC41684-5C60-2C41-98A6-1EF0B8AD8CEB}" type="slidenum">
              <a:rPr lang="en-US" smtClean="0"/>
              <a:t>8</a:t>
            </a:fld>
            <a:endParaRPr lang="en-US"/>
          </a:p>
        </p:txBody>
      </p:sp>
    </p:spTree>
    <p:extLst>
      <p:ext uri="{BB962C8B-B14F-4D97-AF65-F5344CB8AC3E}">
        <p14:creationId xmlns:p14="http://schemas.microsoft.com/office/powerpoint/2010/main" val="1418088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r>
              <a:rPr dirty="0"/>
              <a:t>Mirai is a malware that turns networked devices running Linux into remotely controlled "bots" that can be used as part of a botnet in large-scale network attacks. </a:t>
            </a:r>
            <a:endParaRPr lang="x-none" dirty="0" smtClean="0"/>
          </a:p>
          <a:p>
            <a:r>
              <a:rPr lang="x-none" dirty="0" smtClean="0"/>
              <a:t>A bot is an autonomous</a:t>
            </a:r>
            <a:r>
              <a:rPr lang="x-none" baseline="0" dirty="0" smtClean="0"/>
              <a:t> program on a network which can be controlled remotely.</a:t>
            </a:r>
            <a:endParaRPr dirty="0"/>
          </a:p>
          <a:p>
            <a:endParaRPr dirty="0"/>
          </a:p>
          <a:p>
            <a:r>
              <a:rPr lang="x-none" dirty="0" smtClean="0"/>
              <a:t>T</a:t>
            </a:r>
            <a:r>
              <a:rPr dirty="0" smtClean="0"/>
              <a:t>he </a:t>
            </a:r>
            <a:r>
              <a:rPr dirty="0"/>
              <a:t>cyberattack </a:t>
            </a:r>
            <a:r>
              <a:rPr dirty="0" smtClean="0"/>
              <a:t>targeted </a:t>
            </a:r>
            <a:r>
              <a:rPr dirty="0"/>
              <a:t>Internet traffic company DYN, which provides services for websites like Amazon, Spotify and Twitter.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r>
              <a:t>The WannaCry ransomware attack was a May 2017 worldwide cyberattack by the WannaCry ransomware cryptoworm, which targeted computers running the Microsoft Windows operating system by encrypting data and demanding ransom payments in the Bitcoin cryptocurrency.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95A4175F-39A9-994F-AEF5-8EBA8423B573}" type="datetimeFigureOut">
              <a:rPr lang="en-US" smtClean="0"/>
              <a:t>24/01/19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EB6F4-192A-BE4A-A8F3-8CB85A20582D}" type="slidenum">
              <a:rPr lang="en-US" smtClean="0"/>
              <a:t>‹#›</a:t>
            </a:fld>
            <a:endParaRPr lang="en-US"/>
          </a:p>
        </p:txBody>
      </p:sp>
    </p:spTree>
    <p:extLst>
      <p:ext uri="{BB962C8B-B14F-4D97-AF65-F5344CB8AC3E}">
        <p14:creationId xmlns:p14="http://schemas.microsoft.com/office/powerpoint/2010/main" val="23912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5A4175F-39A9-994F-AEF5-8EBA8423B573}" type="datetimeFigureOut">
              <a:rPr lang="en-US" smtClean="0"/>
              <a:t>24/01/19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EB6F4-192A-BE4A-A8F3-8CB85A20582D}" type="slidenum">
              <a:rPr lang="en-US" smtClean="0"/>
              <a:t>‹#›</a:t>
            </a:fld>
            <a:endParaRPr lang="en-US"/>
          </a:p>
        </p:txBody>
      </p:sp>
    </p:spTree>
    <p:extLst>
      <p:ext uri="{BB962C8B-B14F-4D97-AF65-F5344CB8AC3E}">
        <p14:creationId xmlns:p14="http://schemas.microsoft.com/office/powerpoint/2010/main" val="1225296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5A4175F-39A9-994F-AEF5-8EBA8423B573}" type="datetimeFigureOut">
              <a:rPr lang="en-US" smtClean="0"/>
              <a:t>24/01/19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EB6F4-192A-BE4A-A8F3-8CB85A20582D}" type="slidenum">
              <a:rPr lang="en-US" smtClean="0"/>
              <a:t>‹#›</a:t>
            </a:fld>
            <a:endParaRPr lang="en-US"/>
          </a:p>
        </p:txBody>
      </p:sp>
    </p:spTree>
    <p:extLst>
      <p:ext uri="{BB962C8B-B14F-4D97-AF65-F5344CB8AC3E}">
        <p14:creationId xmlns:p14="http://schemas.microsoft.com/office/powerpoint/2010/main" val="1015978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5A4175F-39A9-994F-AEF5-8EBA8423B573}" type="datetimeFigureOut">
              <a:rPr lang="en-US" smtClean="0"/>
              <a:t>24/01/19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EB6F4-192A-BE4A-A8F3-8CB85A20582D}" type="slidenum">
              <a:rPr lang="en-US" smtClean="0"/>
              <a:t>‹#›</a:t>
            </a:fld>
            <a:endParaRPr lang="en-US"/>
          </a:p>
        </p:txBody>
      </p:sp>
    </p:spTree>
    <p:extLst>
      <p:ext uri="{BB962C8B-B14F-4D97-AF65-F5344CB8AC3E}">
        <p14:creationId xmlns:p14="http://schemas.microsoft.com/office/powerpoint/2010/main" val="154066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95A4175F-39A9-994F-AEF5-8EBA8423B573}" type="datetimeFigureOut">
              <a:rPr lang="en-US" smtClean="0"/>
              <a:t>24/01/19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EB6F4-192A-BE4A-A8F3-8CB85A20582D}" type="slidenum">
              <a:rPr lang="en-US" smtClean="0"/>
              <a:t>‹#›</a:t>
            </a:fld>
            <a:endParaRPr lang="en-US"/>
          </a:p>
        </p:txBody>
      </p:sp>
    </p:spTree>
    <p:extLst>
      <p:ext uri="{BB962C8B-B14F-4D97-AF65-F5344CB8AC3E}">
        <p14:creationId xmlns:p14="http://schemas.microsoft.com/office/powerpoint/2010/main" val="1341236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95A4175F-39A9-994F-AEF5-8EBA8423B573}" type="datetimeFigureOut">
              <a:rPr lang="en-US" smtClean="0"/>
              <a:t>24/01/19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FEB6F4-192A-BE4A-A8F3-8CB85A20582D}" type="slidenum">
              <a:rPr lang="en-US" smtClean="0"/>
              <a:t>‹#›</a:t>
            </a:fld>
            <a:endParaRPr lang="en-US"/>
          </a:p>
        </p:txBody>
      </p:sp>
    </p:spTree>
    <p:extLst>
      <p:ext uri="{BB962C8B-B14F-4D97-AF65-F5344CB8AC3E}">
        <p14:creationId xmlns:p14="http://schemas.microsoft.com/office/powerpoint/2010/main" val="1738069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95A4175F-39A9-994F-AEF5-8EBA8423B573}" type="datetimeFigureOut">
              <a:rPr lang="en-US" smtClean="0"/>
              <a:t>24/01/19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FEB6F4-192A-BE4A-A8F3-8CB85A20582D}" type="slidenum">
              <a:rPr lang="en-US" smtClean="0"/>
              <a:t>‹#›</a:t>
            </a:fld>
            <a:endParaRPr lang="en-US"/>
          </a:p>
        </p:txBody>
      </p:sp>
    </p:spTree>
    <p:extLst>
      <p:ext uri="{BB962C8B-B14F-4D97-AF65-F5344CB8AC3E}">
        <p14:creationId xmlns:p14="http://schemas.microsoft.com/office/powerpoint/2010/main" val="15572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95A4175F-39A9-994F-AEF5-8EBA8423B573}" type="datetimeFigureOut">
              <a:rPr lang="en-US" smtClean="0"/>
              <a:t>24/01/19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FEB6F4-192A-BE4A-A8F3-8CB85A20582D}" type="slidenum">
              <a:rPr lang="en-US" smtClean="0"/>
              <a:t>‹#›</a:t>
            </a:fld>
            <a:endParaRPr lang="en-US"/>
          </a:p>
        </p:txBody>
      </p:sp>
    </p:spTree>
    <p:extLst>
      <p:ext uri="{BB962C8B-B14F-4D97-AF65-F5344CB8AC3E}">
        <p14:creationId xmlns:p14="http://schemas.microsoft.com/office/powerpoint/2010/main" val="2472098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A4175F-39A9-994F-AEF5-8EBA8423B573}" type="datetimeFigureOut">
              <a:rPr lang="en-US" smtClean="0"/>
              <a:t>24/01/19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FEB6F4-192A-BE4A-A8F3-8CB85A20582D}" type="slidenum">
              <a:rPr lang="en-US" smtClean="0"/>
              <a:t>‹#›</a:t>
            </a:fld>
            <a:endParaRPr lang="en-US"/>
          </a:p>
        </p:txBody>
      </p:sp>
    </p:spTree>
    <p:extLst>
      <p:ext uri="{BB962C8B-B14F-4D97-AF65-F5344CB8AC3E}">
        <p14:creationId xmlns:p14="http://schemas.microsoft.com/office/powerpoint/2010/main" val="2692866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95A4175F-39A9-994F-AEF5-8EBA8423B573}" type="datetimeFigureOut">
              <a:rPr lang="en-US" smtClean="0"/>
              <a:t>24/01/19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FEB6F4-192A-BE4A-A8F3-8CB85A20582D}" type="slidenum">
              <a:rPr lang="en-US" smtClean="0"/>
              <a:t>‹#›</a:t>
            </a:fld>
            <a:endParaRPr lang="en-US"/>
          </a:p>
        </p:txBody>
      </p:sp>
    </p:spTree>
    <p:extLst>
      <p:ext uri="{BB962C8B-B14F-4D97-AF65-F5344CB8AC3E}">
        <p14:creationId xmlns:p14="http://schemas.microsoft.com/office/powerpoint/2010/main" val="390309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95A4175F-39A9-994F-AEF5-8EBA8423B573}" type="datetimeFigureOut">
              <a:rPr lang="en-US" smtClean="0"/>
              <a:t>24/01/19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FEB6F4-192A-BE4A-A8F3-8CB85A20582D}" type="slidenum">
              <a:rPr lang="en-US" smtClean="0"/>
              <a:t>‹#›</a:t>
            </a:fld>
            <a:endParaRPr lang="en-US"/>
          </a:p>
        </p:txBody>
      </p:sp>
    </p:spTree>
    <p:extLst>
      <p:ext uri="{BB962C8B-B14F-4D97-AF65-F5344CB8AC3E}">
        <p14:creationId xmlns:p14="http://schemas.microsoft.com/office/powerpoint/2010/main" val="17117326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A4175F-39A9-994F-AEF5-8EBA8423B573}" type="datetimeFigureOut">
              <a:rPr lang="en-US" smtClean="0"/>
              <a:t>24/01/19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EB6F4-192A-BE4A-A8F3-8CB85A20582D}" type="slidenum">
              <a:rPr lang="en-US" smtClean="0"/>
              <a:t>‹#›</a:t>
            </a:fld>
            <a:endParaRPr lang="en-US"/>
          </a:p>
        </p:txBody>
      </p:sp>
    </p:spTree>
    <p:extLst>
      <p:ext uri="{BB962C8B-B14F-4D97-AF65-F5344CB8AC3E}">
        <p14:creationId xmlns:p14="http://schemas.microsoft.com/office/powerpoint/2010/main" val="668161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t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t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mailto:liliana.pasquale@ucd.i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ocs.google.com/spreadsheets/d/11dYWL36QprSLhDpIqbOfjvYOL57M3JrDW1s7VVsGgHY/edit?usp=shar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mailto:liliana.pasquale@ucd.i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t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t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10493"/>
            <a:ext cx="9144000" cy="1470025"/>
          </a:xfrm>
        </p:spPr>
        <p:txBody>
          <a:bodyPr/>
          <a:lstStyle/>
          <a:p>
            <a:r>
              <a:rPr lang="en-US" b="1" dirty="0" smtClean="0"/>
              <a:t>Secure Software Engineering COMP47660</a:t>
            </a:r>
            <a:endParaRPr lang="en-US" b="1" dirty="0"/>
          </a:p>
        </p:txBody>
      </p:sp>
      <p:sp>
        <p:nvSpPr>
          <p:cNvPr id="3" name="Subtitle 2"/>
          <p:cNvSpPr>
            <a:spLocks noGrp="1"/>
          </p:cNvSpPr>
          <p:nvPr>
            <p:ph type="subTitle" idx="1"/>
          </p:nvPr>
        </p:nvSpPr>
        <p:spPr>
          <a:xfrm>
            <a:off x="0" y="3193416"/>
            <a:ext cx="9144000" cy="1752600"/>
          </a:xfrm>
        </p:spPr>
        <p:txBody>
          <a:bodyPr/>
          <a:lstStyle/>
          <a:p>
            <a:r>
              <a:rPr lang="en-US" dirty="0" smtClean="0">
                <a:solidFill>
                  <a:schemeClr val="tx1"/>
                </a:solidFill>
                <a:latin typeface="Chalkboard"/>
                <a:cs typeface="Chalkboard"/>
              </a:rPr>
              <a:t>Dr. Liliana Pasquale </a:t>
            </a:r>
          </a:p>
          <a:p>
            <a:r>
              <a:rPr lang="en-US" dirty="0" err="1" smtClean="0">
                <a:solidFill>
                  <a:schemeClr val="tx1"/>
                </a:solidFill>
              </a:rPr>
              <a:t>liliana.pasquale@ucd.ie</a:t>
            </a:r>
            <a:endParaRPr lang="en-US" dirty="0">
              <a:solidFill>
                <a:schemeClr val="tx1"/>
              </a:solidFill>
            </a:endParaRPr>
          </a:p>
        </p:txBody>
      </p:sp>
      <p:sp>
        <p:nvSpPr>
          <p:cNvPr id="4" name="Subtitle 2"/>
          <p:cNvSpPr txBox="1">
            <a:spLocks/>
          </p:cNvSpPr>
          <p:nvPr/>
        </p:nvSpPr>
        <p:spPr>
          <a:xfrm>
            <a:off x="0" y="5042236"/>
            <a:ext cx="9144000" cy="6539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u="sng" dirty="0" smtClean="0">
                <a:solidFill>
                  <a:srgbClr val="0000FF"/>
                </a:solidFill>
              </a:rPr>
              <a:t>http://</a:t>
            </a:r>
            <a:r>
              <a:rPr lang="en-US" u="sng" dirty="0" err="1" smtClean="0">
                <a:solidFill>
                  <a:srgbClr val="0000FF"/>
                </a:solidFill>
              </a:rPr>
              <a:t>lili-pasquale.lero.ie</a:t>
            </a:r>
            <a:endParaRPr lang="en-US" u="sng" dirty="0" smtClean="0">
              <a:solidFill>
                <a:srgbClr val="0000FF"/>
              </a:solidFill>
            </a:endParaRPr>
          </a:p>
        </p:txBody>
      </p:sp>
    </p:spTree>
    <p:extLst>
      <p:ext uri="{BB962C8B-B14F-4D97-AF65-F5344CB8AC3E}">
        <p14:creationId xmlns:p14="http://schemas.microsoft.com/office/powerpoint/2010/main" val="42572512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p:cNvSpPr/>
          <p:nvPr/>
        </p:nvSpPr>
        <p:spPr>
          <a:xfrm>
            <a:off x="987114" y="623354"/>
            <a:ext cx="5175432" cy="4401070"/>
          </a:xfrm>
          <a:prstGeom prst="rect">
            <a:avLst/>
          </a:prstGeom>
          <a:ln w="25400">
            <a:solidFill>
              <a:srgbClr val="1C6F2B"/>
            </a:solidFill>
            <a:miter lim="400000"/>
          </a:ln>
        </p:spPr>
        <p:txBody>
          <a:bodyPr lIns="35717" tIns="35717" rIns="35717" bIns="35717" anchor="ctr"/>
          <a:lstStyle/>
          <a:p>
            <a:pPr algn="ctr">
              <a:defRPr sz="2400" i="0" spc="0">
                <a:latin typeface="DIN Alternate"/>
                <a:ea typeface="DIN Alternate"/>
                <a:cs typeface="DIN Alternate"/>
                <a:sym typeface="DIN Alternate"/>
              </a:defRPr>
            </a:pPr>
            <a:endParaRPr/>
          </a:p>
        </p:txBody>
      </p:sp>
      <p:sp>
        <p:nvSpPr>
          <p:cNvPr id="151" name="Rectangle"/>
          <p:cNvSpPr/>
          <p:nvPr/>
        </p:nvSpPr>
        <p:spPr>
          <a:xfrm>
            <a:off x="979066" y="631751"/>
            <a:ext cx="5161081" cy="464344"/>
          </a:xfrm>
          <a:prstGeom prst="rect">
            <a:avLst/>
          </a:prstGeom>
          <a:solidFill>
            <a:srgbClr val="1C6F2B">
              <a:alpha val="47540"/>
            </a:srgbClr>
          </a:solidFill>
          <a:ln w="12700">
            <a:miter lim="400000"/>
          </a:ln>
        </p:spPr>
        <p:txBody>
          <a:bodyPr lIns="35717" tIns="35717" rIns="35717" bIns="35717" anchor="ctr"/>
          <a:lstStyle/>
          <a:p>
            <a:pPr algn="ctr">
              <a:defRPr sz="2400" i="0" spc="0">
                <a:solidFill>
                  <a:srgbClr val="FFFFFF"/>
                </a:solidFill>
                <a:latin typeface="DIN Alternate"/>
                <a:ea typeface="DIN Alternate"/>
                <a:cs typeface="DIN Alternate"/>
                <a:sym typeface="DIN Alternate"/>
              </a:defRPr>
            </a:pPr>
            <a:endParaRPr/>
          </a:p>
        </p:txBody>
      </p:sp>
      <p:sp>
        <p:nvSpPr>
          <p:cNvPr id="152" name="Line"/>
          <p:cNvSpPr/>
          <p:nvPr/>
        </p:nvSpPr>
        <p:spPr>
          <a:xfrm>
            <a:off x="976373" y="1112025"/>
            <a:ext cx="5196914" cy="1"/>
          </a:xfrm>
          <a:prstGeom prst="line">
            <a:avLst/>
          </a:prstGeom>
          <a:ln w="25400">
            <a:solidFill>
              <a:srgbClr val="1C6F2B"/>
            </a:solidFill>
            <a:miter lim="400000"/>
          </a:ln>
        </p:spPr>
        <p:txBody>
          <a:bodyPr lIns="35717" tIns="35717" rIns="35717" bIns="35717" anchor="ctr"/>
          <a:lstStyle/>
          <a:p>
            <a:pPr algn="ctr">
              <a:defRPr sz="2400" i="0" spc="0">
                <a:latin typeface="DIN Alternate"/>
                <a:ea typeface="DIN Alternate"/>
                <a:cs typeface="DIN Alternate"/>
                <a:sym typeface="DIN Alternate"/>
              </a:defRPr>
            </a:pPr>
            <a:endParaRPr/>
          </a:p>
        </p:txBody>
      </p:sp>
      <p:sp>
        <p:nvSpPr>
          <p:cNvPr id="153" name="WannaCry (2017)"/>
          <p:cNvSpPr txBox="1"/>
          <p:nvPr/>
        </p:nvSpPr>
        <p:spPr>
          <a:xfrm>
            <a:off x="1209299" y="569373"/>
            <a:ext cx="3084918" cy="56457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3200" b="1" i="0" spc="32">
                <a:solidFill>
                  <a:srgbClr val="000000"/>
                </a:solidFill>
              </a:defRPr>
            </a:lvl1pPr>
          </a:lstStyle>
          <a:p>
            <a:r>
              <a:t>WannaCry (2017)</a:t>
            </a:r>
          </a:p>
        </p:txBody>
      </p:sp>
      <p:sp>
        <p:nvSpPr>
          <p:cNvPr id="154" name="Ransomware targeting computers running Windows by encrypting data and demanding ransom payments in Bitcoin.…"/>
          <p:cNvSpPr txBox="1"/>
          <p:nvPr/>
        </p:nvSpPr>
        <p:spPr>
          <a:xfrm>
            <a:off x="837091" y="5516835"/>
            <a:ext cx="8098159" cy="90312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89088" indent="-289088">
              <a:buSzPct val="75000"/>
              <a:buFont typeface="Zapf Dingbats"/>
              <a:buChar char="➤"/>
              <a:defRPr i="0"/>
            </a:pPr>
            <a:r>
              <a:t>Ransomware targeting computers running Windows by encrypting data and demanding ransom payments in Bitcoin.</a:t>
            </a:r>
          </a:p>
          <a:p>
            <a:pPr marL="289088" indent="-289088">
              <a:buSzPct val="75000"/>
              <a:buFont typeface="Zapf Dingbats"/>
              <a:buChar char="➤"/>
              <a:defRPr i="0"/>
            </a:pPr>
            <a:r>
              <a:t>More than 200,000 computers were affected in over 150 countries.</a:t>
            </a:r>
          </a:p>
        </p:txBody>
      </p:sp>
      <p:pic>
        <p:nvPicPr>
          <p:cNvPr id="155" name="Image" descr="Image"/>
          <p:cNvPicPr>
            <a:picLocks noChangeAspect="1"/>
          </p:cNvPicPr>
          <p:nvPr/>
        </p:nvPicPr>
        <p:blipFill>
          <a:blip r:embed="rId3">
            <a:extLst/>
          </a:blip>
          <a:srcRect l="8257" r="8257"/>
          <a:stretch>
            <a:fillRect/>
          </a:stretch>
        </p:blipFill>
        <p:spPr>
          <a:xfrm>
            <a:off x="994290" y="1140219"/>
            <a:ext cx="5161019" cy="3815745"/>
          </a:xfrm>
          <a:prstGeom prst="rect">
            <a:avLst/>
          </a:prstGeom>
          <a:ln w="12700">
            <a:miter lim="400000"/>
          </a:ln>
        </p:spPr>
      </p:pic>
    </p:spTree>
    <p:extLst>
      <p:ext uri="{BB962C8B-B14F-4D97-AF65-F5344CB8AC3E}">
        <p14:creationId xmlns:p14="http://schemas.microsoft.com/office/powerpoint/2010/main" val="12969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Rectangle"/>
          <p:cNvSpPr/>
          <p:nvPr/>
        </p:nvSpPr>
        <p:spPr>
          <a:xfrm>
            <a:off x="987115" y="623354"/>
            <a:ext cx="7169771" cy="4401070"/>
          </a:xfrm>
          <a:prstGeom prst="rect">
            <a:avLst/>
          </a:prstGeom>
          <a:ln w="25400">
            <a:solidFill>
              <a:srgbClr val="1C6F2B"/>
            </a:solidFill>
            <a:miter lim="400000"/>
          </a:ln>
        </p:spPr>
        <p:txBody>
          <a:bodyPr lIns="35717" tIns="35717" rIns="35717" bIns="35717" anchor="ctr"/>
          <a:lstStyle/>
          <a:p>
            <a:pPr algn="ctr">
              <a:defRPr sz="2400" i="0" spc="0">
                <a:latin typeface="DIN Alternate"/>
                <a:ea typeface="DIN Alternate"/>
                <a:cs typeface="DIN Alternate"/>
                <a:sym typeface="DIN Alternate"/>
              </a:defRPr>
            </a:pPr>
            <a:endParaRPr/>
          </a:p>
        </p:txBody>
      </p:sp>
      <p:sp>
        <p:nvSpPr>
          <p:cNvPr id="504" name="Rectangle"/>
          <p:cNvSpPr/>
          <p:nvPr/>
        </p:nvSpPr>
        <p:spPr>
          <a:xfrm>
            <a:off x="961206" y="631751"/>
            <a:ext cx="7187631" cy="464344"/>
          </a:xfrm>
          <a:prstGeom prst="rect">
            <a:avLst/>
          </a:prstGeom>
          <a:solidFill>
            <a:srgbClr val="1C6F2B">
              <a:alpha val="47540"/>
            </a:srgbClr>
          </a:solidFill>
          <a:ln w="12700">
            <a:miter lim="400000"/>
          </a:ln>
        </p:spPr>
        <p:txBody>
          <a:bodyPr lIns="35717" tIns="35717" rIns="35717" bIns="35717" anchor="ctr"/>
          <a:lstStyle/>
          <a:p>
            <a:pPr algn="ctr">
              <a:defRPr sz="2400" i="0" spc="0">
                <a:solidFill>
                  <a:srgbClr val="FFFFFF"/>
                </a:solidFill>
                <a:latin typeface="DIN Alternate"/>
                <a:ea typeface="DIN Alternate"/>
                <a:cs typeface="DIN Alternate"/>
                <a:sym typeface="DIN Alternate"/>
              </a:defRPr>
            </a:pPr>
            <a:endParaRPr/>
          </a:p>
        </p:txBody>
      </p:sp>
      <p:sp>
        <p:nvSpPr>
          <p:cNvPr id="505" name="Line"/>
          <p:cNvSpPr/>
          <p:nvPr/>
        </p:nvSpPr>
        <p:spPr>
          <a:xfrm>
            <a:off x="976373" y="1112025"/>
            <a:ext cx="7187631" cy="1"/>
          </a:xfrm>
          <a:prstGeom prst="line">
            <a:avLst/>
          </a:prstGeom>
          <a:ln w="25400">
            <a:solidFill>
              <a:srgbClr val="1C6F2B"/>
            </a:solidFill>
            <a:miter lim="400000"/>
          </a:ln>
        </p:spPr>
        <p:txBody>
          <a:bodyPr lIns="35717" tIns="35717" rIns="35717" bIns="35717" anchor="ctr"/>
          <a:lstStyle/>
          <a:p>
            <a:pPr algn="ctr">
              <a:defRPr sz="2400" i="0" spc="0">
                <a:latin typeface="DIN Alternate"/>
                <a:ea typeface="DIN Alternate"/>
                <a:cs typeface="DIN Alternate"/>
                <a:sym typeface="DIN Alternate"/>
              </a:defRPr>
            </a:pPr>
            <a:endParaRPr/>
          </a:p>
        </p:txBody>
      </p:sp>
      <p:sp>
        <p:nvSpPr>
          <p:cNvPr id="506" name="Equifax (2017)"/>
          <p:cNvSpPr txBox="1"/>
          <p:nvPr/>
        </p:nvSpPr>
        <p:spPr>
          <a:xfrm>
            <a:off x="1209299" y="569373"/>
            <a:ext cx="2568254" cy="56457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3200" b="1" i="0" spc="32">
                <a:solidFill>
                  <a:srgbClr val="000000"/>
                </a:solidFill>
              </a:defRPr>
            </a:lvl1pPr>
          </a:lstStyle>
          <a:p>
            <a:r>
              <a:t>Equifax (2017)</a:t>
            </a:r>
          </a:p>
        </p:txBody>
      </p:sp>
      <p:sp>
        <p:nvSpPr>
          <p:cNvPr id="507" name="Offenders exploited a vulnerability in Apache Struts.…"/>
          <p:cNvSpPr txBox="1"/>
          <p:nvPr/>
        </p:nvSpPr>
        <p:spPr>
          <a:xfrm>
            <a:off x="922178" y="5621299"/>
            <a:ext cx="7955373" cy="62612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89088" indent="-289088">
              <a:buSzPct val="75000"/>
              <a:buFont typeface="Zapf Dingbats"/>
              <a:buChar char="➤"/>
              <a:defRPr i="0"/>
            </a:pPr>
            <a:r>
              <a:t>Offenders exploited a vulnerability in Apache Struts.</a:t>
            </a:r>
          </a:p>
          <a:p>
            <a:pPr marL="289088" indent="-289088">
              <a:buSzPct val="75000"/>
              <a:buFont typeface="Zapf Dingbats"/>
              <a:buChar char="➤"/>
              <a:defRPr i="0"/>
            </a:pPr>
            <a:r>
              <a:t>Personal information of up to 143 million people was disclosed.</a:t>
            </a:r>
          </a:p>
        </p:txBody>
      </p:sp>
      <p:pic>
        <p:nvPicPr>
          <p:cNvPr id="508" name="Image" descr="Image"/>
          <p:cNvPicPr>
            <a:picLocks noChangeAspect="1"/>
          </p:cNvPicPr>
          <p:nvPr/>
        </p:nvPicPr>
        <p:blipFill>
          <a:blip r:embed="rId3">
            <a:extLst/>
          </a:blip>
          <a:srcRect l="1118" t="6131" r="2188" b="835"/>
          <a:stretch>
            <a:fillRect/>
          </a:stretch>
        </p:blipFill>
        <p:spPr>
          <a:xfrm>
            <a:off x="1002469" y="1140218"/>
            <a:ext cx="7133670" cy="3860774"/>
          </a:xfrm>
          <a:prstGeom prst="rect">
            <a:avLst/>
          </a:prstGeom>
          <a:ln w="12700">
            <a:miter lim="400000"/>
          </a:ln>
        </p:spPr>
      </p:pic>
    </p:spTree>
    <p:extLst>
      <p:ext uri="{BB962C8B-B14F-4D97-AF65-F5344CB8AC3E}">
        <p14:creationId xmlns:p14="http://schemas.microsoft.com/office/powerpoint/2010/main" val="3488084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215900"/>
            <a:ext cx="9144000" cy="6253345"/>
          </a:xfrm>
          <a:prstGeom prst="rect">
            <a:avLst/>
          </a:prstGeom>
        </p:spPr>
      </p:pic>
      <p:sp>
        <p:nvSpPr>
          <p:cNvPr id="7" name="Rectangle 6"/>
          <p:cNvSpPr/>
          <p:nvPr/>
        </p:nvSpPr>
        <p:spPr>
          <a:xfrm>
            <a:off x="76200" y="6477000"/>
            <a:ext cx="9271000" cy="369332"/>
          </a:xfrm>
          <a:prstGeom prst="rect">
            <a:avLst/>
          </a:prstGeom>
        </p:spPr>
        <p:txBody>
          <a:bodyPr wrap="square">
            <a:spAutoFit/>
          </a:bodyPr>
          <a:lstStyle/>
          <a:p>
            <a:r>
              <a:rPr lang="en-US" b="1" dirty="0" smtClean="0"/>
              <a:t>Source: </a:t>
            </a:r>
            <a:r>
              <a:rPr lang="en-US" dirty="0" smtClean="0"/>
              <a:t>Building </a:t>
            </a:r>
            <a:r>
              <a:rPr lang="en-US" dirty="0"/>
              <a:t>an </a:t>
            </a:r>
            <a:r>
              <a:rPr lang="en-US" dirty="0" smtClean="0"/>
              <a:t>Effective </a:t>
            </a:r>
            <a:r>
              <a:rPr lang="en-US" dirty="0"/>
              <a:t>European Cyber Shield, Taking EU Cooperation </a:t>
            </a:r>
            <a:r>
              <a:rPr lang="en-US" dirty="0" err="1" smtClean="0"/>
              <a:t>tothe</a:t>
            </a:r>
            <a:r>
              <a:rPr lang="en-US" dirty="0" smtClean="0"/>
              <a:t> </a:t>
            </a:r>
            <a:r>
              <a:rPr lang="en-US" dirty="0"/>
              <a:t>Next Level. </a:t>
            </a:r>
          </a:p>
        </p:txBody>
      </p:sp>
    </p:spTree>
    <p:extLst>
      <p:ext uri="{BB962C8B-B14F-4D97-AF65-F5344CB8AC3E}">
        <p14:creationId xmlns:p14="http://schemas.microsoft.com/office/powerpoint/2010/main" val="10411581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506"/>
            <a:ext cx="8229600" cy="1143000"/>
          </a:xfrm>
        </p:spPr>
        <p:txBody>
          <a:bodyPr>
            <a:normAutofit fontScale="90000"/>
          </a:bodyPr>
          <a:lstStyle/>
          <a:p>
            <a:r>
              <a:rPr lang="en-US" b="1" dirty="0" smtClean="0"/>
              <a:t>Security Solutions are Still Ineffective</a:t>
            </a:r>
            <a:endParaRPr lang="en-US" b="1" dirty="0"/>
          </a:p>
        </p:txBody>
      </p:sp>
      <p:pic>
        <p:nvPicPr>
          <p:cNvPr id="5" name="Picture 4"/>
          <p:cNvPicPr>
            <a:picLocks noChangeAspect="1"/>
          </p:cNvPicPr>
          <p:nvPr/>
        </p:nvPicPr>
        <p:blipFill>
          <a:blip r:embed="rId3"/>
          <a:stretch>
            <a:fillRect/>
          </a:stretch>
        </p:blipFill>
        <p:spPr>
          <a:xfrm>
            <a:off x="127000" y="1612900"/>
            <a:ext cx="8890000" cy="4533900"/>
          </a:xfrm>
          <a:prstGeom prst="rect">
            <a:avLst/>
          </a:prstGeom>
        </p:spPr>
      </p:pic>
      <p:sp>
        <p:nvSpPr>
          <p:cNvPr id="6" name="Rectangle 5"/>
          <p:cNvSpPr/>
          <p:nvPr/>
        </p:nvSpPr>
        <p:spPr>
          <a:xfrm>
            <a:off x="127000" y="6146800"/>
            <a:ext cx="8890000" cy="646331"/>
          </a:xfrm>
          <a:prstGeom prst="rect">
            <a:avLst/>
          </a:prstGeom>
        </p:spPr>
        <p:txBody>
          <a:bodyPr wrap="square">
            <a:spAutoFit/>
          </a:bodyPr>
          <a:lstStyle/>
          <a:p>
            <a:r>
              <a:rPr lang="en-US" b="1" dirty="0" smtClean="0"/>
              <a:t>Source:</a:t>
            </a:r>
            <a:r>
              <a:rPr lang="en-US" dirty="0" smtClean="0"/>
              <a:t> https</a:t>
            </a:r>
            <a:r>
              <a:rPr lang="en-US" dirty="0"/>
              <a:t>://</a:t>
            </a:r>
            <a:r>
              <a:rPr lang="en-US" dirty="0" err="1"/>
              <a:t>www.whitesourcesoftware.com</a:t>
            </a:r>
            <a:r>
              <a:rPr lang="en-US" dirty="0"/>
              <a:t>/open-source-vulnerability-management-report/</a:t>
            </a:r>
          </a:p>
        </p:txBody>
      </p:sp>
      <p:sp>
        <p:nvSpPr>
          <p:cNvPr id="7" name="TextBox 6"/>
          <p:cNvSpPr txBox="1"/>
          <p:nvPr/>
        </p:nvSpPr>
        <p:spPr>
          <a:xfrm>
            <a:off x="1701800" y="1612900"/>
            <a:ext cx="5054599" cy="1384995"/>
          </a:xfrm>
          <a:prstGeom prst="rect">
            <a:avLst/>
          </a:prstGeom>
          <a:solidFill>
            <a:schemeClr val="bg1"/>
          </a:solidFill>
          <a:ln>
            <a:solidFill>
              <a:schemeClr val="tx1"/>
            </a:solidFill>
          </a:ln>
        </p:spPr>
        <p:txBody>
          <a:bodyPr wrap="square" rtlCol="0">
            <a:spAutoFit/>
          </a:bodyPr>
          <a:lstStyle/>
          <a:p>
            <a:pPr algn="ctr"/>
            <a:r>
              <a:rPr lang="en-US" sz="2800" dirty="0" smtClean="0"/>
              <a:t>Number of reported open source software defects increased by 51.2% in 2017.</a:t>
            </a:r>
            <a:endParaRPr lang="en-US" sz="2800" dirty="0"/>
          </a:p>
        </p:txBody>
      </p:sp>
    </p:spTree>
    <p:extLst>
      <p:ext uri="{BB962C8B-B14F-4D97-AF65-F5344CB8AC3E}">
        <p14:creationId xmlns:p14="http://schemas.microsoft.com/office/powerpoint/2010/main" val="12403069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13506"/>
            <a:ext cx="91440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Why Security Solutions are Still Ineffective? (1/2)</a:t>
            </a:r>
            <a:endParaRPr lang="en-US" b="1" dirty="0"/>
          </a:p>
        </p:txBody>
      </p:sp>
      <p:pic>
        <p:nvPicPr>
          <p:cNvPr id="6" name="Picture 5"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77" y="1778000"/>
            <a:ext cx="2079474" cy="1168400"/>
          </a:xfrm>
          <a:prstGeom prst="rect">
            <a:avLst/>
          </a:prstGeom>
        </p:spPr>
      </p:pic>
      <p:sp>
        <p:nvSpPr>
          <p:cNvPr id="15" name="Content Placeholder 2"/>
          <p:cNvSpPr>
            <a:spLocks noGrp="1"/>
          </p:cNvSpPr>
          <p:nvPr>
            <p:ph idx="1"/>
          </p:nvPr>
        </p:nvSpPr>
        <p:spPr>
          <a:xfrm>
            <a:off x="193267" y="2946400"/>
            <a:ext cx="2919895" cy="675494"/>
          </a:xfrm>
        </p:spPr>
        <p:txBody>
          <a:bodyPr>
            <a:normAutofit/>
          </a:bodyPr>
          <a:lstStyle/>
          <a:p>
            <a:pPr marL="0" indent="0" algn="ctr">
              <a:buNone/>
            </a:pPr>
            <a:r>
              <a:rPr lang="en-US" sz="2400" b="1" dirty="0" smtClean="0"/>
              <a:t>Growing connectivity </a:t>
            </a:r>
          </a:p>
        </p:txBody>
      </p:sp>
    </p:spTree>
    <p:extLst>
      <p:ext uri="{BB962C8B-B14F-4D97-AF65-F5344CB8AC3E}">
        <p14:creationId xmlns:p14="http://schemas.microsoft.com/office/powerpoint/2010/main" val="8503116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13506"/>
            <a:ext cx="91440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Why Security Solutions are Still Ineffective? (1/2)</a:t>
            </a:r>
            <a:endParaRPr lang="en-US" b="1" dirty="0"/>
          </a:p>
        </p:txBody>
      </p:sp>
      <p:pic>
        <p:nvPicPr>
          <p:cNvPr id="6" name="Picture 5"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77" y="1778000"/>
            <a:ext cx="2079474" cy="1168400"/>
          </a:xfrm>
          <a:prstGeom prst="rect">
            <a:avLst/>
          </a:prstGeom>
        </p:spPr>
      </p:pic>
      <p:sp>
        <p:nvSpPr>
          <p:cNvPr id="15" name="Content Placeholder 2"/>
          <p:cNvSpPr>
            <a:spLocks noGrp="1"/>
          </p:cNvSpPr>
          <p:nvPr>
            <p:ph idx="1"/>
          </p:nvPr>
        </p:nvSpPr>
        <p:spPr>
          <a:xfrm>
            <a:off x="193267" y="2946400"/>
            <a:ext cx="2919895" cy="675494"/>
          </a:xfrm>
        </p:spPr>
        <p:txBody>
          <a:bodyPr>
            <a:normAutofit/>
          </a:bodyPr>
          <a:lstStyle/>
          <a:p>
            <a:pPr marL="0" indent="0" algn="ctr">
              <a:buNone/>
            </a:pPr>
            <a:r>
              <a:rPr lang="en-US" sz="2400" b="1" dirty="0" smtClean="0"/>
              <a:t>Growing connectivity </a:t>
            </a:r>
          </a:p>
        </p:txBody>
      </p:sp>
      <p:sp>
        <p:nvSpPr>
          <p:cNvPr id="7" name="Right Arrow 6"/>
          <p:cNvSpPr/>
          <p:nvPr/>
        </p:nvSpPr>
        <p:spPr>
          <a:xfrm>
            <a:off x="2943068" y="2120900"/>
            <a:ext cx="736600" cy="482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3708400" y="1584715"/>
            <a:ext cx="5054600" cy="23637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a:t>
            </a:r>
            <a:r>
              <a:rPr lang="en-US" sz="2400" dirty="0" smtClean="0"/>
              <a:t>he number of attack vectors has increased</a:t>
            </a:r>
          </a:p>
          <a:p>
            <a:pPr lvl="1"/>
            <a:r>
              <a:rPr lang="en-US" sz="2000" dirty="0" smtClean="0"/>
              <a:t>more vulnerable to software-based attacks from remote sources</a:t>
            </a:r>
          </a:p>
          <a:p>
            <a:r>
              <a:rPr lang="en-US" sz="2400" dirty="0" smtClean="0"/>
              <a:t>Attacks can be launched more easily</a:t>
            </a:r>
          </a:p>
          <a:p>
            <a:pPr lvl="1"/>
            <a:r>
              <a:rPr lang="en-US" sz="2000" dirty="0" smtClean="0"/>
              <a:t>i.e. </a:t>
            </a:r>
            <a:r>
              <a:rPr lang="en-US" sz="2000" dirty="0"/>
              <a:t>c</a:t>
            </a:r>
            <a:r>
              <a:rPr lang="en-US" sz="2000" dirty="0" smtClean="0"/>
              <a:t>an be launched automatically</a:t>
            </a:r>
          </a:p>
        </p:txBody>
      </p:sp>
    </p:spTree>
    <p:extLst>
      <p:ext uri="{BB962C8B-B14F-4D97-AF65-F5344CB8AC3E}">
        <p14:creationId xmlns:p14="http://schemas.microsoft.com/office/powerpoint/2010/main" val="365786662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13506"/>
            <a:ext cx="91440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Why Security Solutions are Still Ineffective? (1/2)</a:t>
            </a:r>
            <a:endParaRPr lang="en-US" b="1" dirty="0"/>
          </a:p>
        </p:txBody>
      </p:sp>
      <p:pic>
        <p:nvPicPr>
          <p:cNvPr id="6" name="Picture 5"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77" y="1778000"/>
            <a:ext cx="2079474" cy="1168400"/>
          </a:xfrm>
          <a:prstGeom prst="rect">
            <a:avLst/>
          </a:prstGeom>
        </p:spPr>
      </p:pic>
      <p:sp>
        <p:nvSpPr>
          <p:cNvPr id="15" name="Content Placeholder 2"/>
          <p:cNvSpPr>
            <a:spLocks noGrp="1"/>
          </p:cNvSpPr>
          <p:nvPr>
            <p:ph idx="1"/>
          </p:nvPr>
        </p:nvSpPr>
        <p:spPr>
          <a:xfrm>
            <a:off x="193267" y="2946400"/>
            <a:ext cx="2919895" cy="675494"/>
          </a:xfrm>
        </p:spPr>
        <p:txBody>
          <a:bodyPr>
            <a:normAutofit/>
          </a:bodyPr>
          <a:lstStyle/>
          <a:p>
            <a:pPr marL="0" indent="0" algn="ctr">
              <a:buNone/>
            </a:pPr>
            <a:r>
              <a:rPr lang="en-US" sz="2400" b="1" dirty="0" smtClean="0"/>
              <a:t>Growing connectivity </a:t>
            </a:r>
          </a:p>
        </p:txBody>
      </p:sp>
      <p:sp>
        <p:nvSpPr>
          <p:cNvPr id="7" name="Right Arrow 6"/>
          <p:cNvSpPr/>
          <p:nvPr/>
        </p:nvSpPr>
        <p:spPr>
          <a:xfrm>
            <a:off x="2943068" y="2120900"/>
            <a:ext cx="736600" cy="482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3708400" y="1584715"/>
            <a:ext cx="5054600" cy="23637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a:t>
            </a:r>
            <a:r>
              <a:rPr lang="en-US" sz="2400" dirty="0" smtClean="0"/>
              <a:t>he number of attack vectors has increased</a:t>
            </a:r>
          </a:p>
          <a:p>
            <a:pPr lvl="1"/>
            <a:r>
              <a:rPr lang="en-US" sz="2000" dirty="0" smtClean="0"/>
              <a:t>more vulnerable to software-based attacks from remote sources</a:t>
            </a:r>
          </a:p>
          <a:p>
            <a:r>
              <a:rPr lang="en-US" sz="2400" dirty="0" smtClean="0"/>
              <a:t>Attacks can be launched more easily</a:t>
            </a:r>
          </a:p>
          <a:p>
            <a:pPr lvl="1"/>
            <a:r>
              <a:rPr lang="en-US" sz="2000" dirty="0" smtClean="0"/>
              <a:t>i.e. </a:t>
            </a:r>
            <a:r>
              <a:rPr lang="en-US" sz="2000" dirty="0"/>
              <a:t>c</a:t>
            </a:r>
            <a:r>
              <a:rPr lang="en-US" sz="2000" dirty="0" smtClean="0"/>
              <a:t>an be launched automatically</a:t>
            </a:r>
          </a:p>
        </p:txBody>
      </p:sp>
      <p:pic>
        <p:nvPicPr>
          <p:cNvPr id="9" name="Picture 8" descr="downlo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4113508"/>
            <a:ext cx="2006600" cy="1811042"/>
          </a:xfrm>
          <a:prstGeom prst="rect">
            <a:avLst/>
          </a:prstGeom>
        </p:spPr>
      </p:pic>
      <p:sp>
        <p:nvSpPr>
          <p:cNvPr id="10" name="Content Placeholder 2"/>
          <p:cNvSpPr txBox="1">
            <a:spLocks/>
          </p:cNvSpPr>
          <p:nvPr/>
        </p:nvSpPr>
        <p:spPr>
          <a:xfrm>
            <a:off x="0" y="5739203"/>
            <a:ext cx="3149600" cy="6754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b="1" dirty="0" smtClean="0"/>
              <a:t>Extensibility</a:t>
            </a:r>
          </a:p>
        </p:txBody>
      </p:sp>
    </p:spTree>
    <p:extLst>
      <p:ext uri="{BB962C8B-B14F-4D97-AF65-F5344CB8AC3E}">
        <p14:creationId xmlns:p14="http://schemas.microsoft.com/office/powerpoint/2010/main" val="29895912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13506"/>
            <a:ext cx="91440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Why Security Solutions are Still Ineffective? (1/2)</a:t>
            </a:r>
            <a:endParaRPr lang="en-US" b="1" dirty="0"/>
          </a:p>
        </p:txBody>
      </p:sp>
      <p:pic>
        <p:nvPicPr>
          <p:cNvPr id="6" name="Picture 5"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77" y="1778000"/>
            <a:ext cx="2079474" cy="1168400"/>
          </a:xfrm>
          <a:prstGeom prst="rect">
            <a:avLst/>
          </a:prstGeom>
        </p:spPr>
      </p:pic>
      <p:sp>
        <p:nvSpPr>
          <p:cNvPr id="15" name="Content Placeholder 2"/>
          <p:cNvSpPr>
            <a:spLocks noGrp="1"/>
          </p:cNvSpPr>
          <p:nvPr>
            <p:ph idx="1"/>
          </p:nvPr>
        </p:nvSpPr>
        <p:spPr>
          <a:xfrm>
            <a:off x="193267" y="2946400"/>
            <a:ext cx="2919895" cy="675494"/>
          </a:xfrm>
        </p:spPr>
        <p:txBody>
          <a:bodyPr>
            <a:normAutofit/>
          </a:bodyPr>
          <a:lstStyle/>
          <a:p>
            <a:pPr marL="0" indent="0" algn="ctr">
              <a:buNone/>
            </a:pPr>
            <a:r>
              <a:rPr lang="en-US" sz="2400" b="1" dirty="0" smtClean="0"/>
              <a:t>Growing connectivity </a:t>
            </a:r>
          </a:p>
        </p:txBody>
      </p:sp>
      <p:sp>
        <p:nvSpPr>
          <p:cNvPr id="7" name="Right Arrow 6"/>
          <p:cNvSpPr/>
          <p:nvPr/>
        </p:nvSpPr>
        <p:spPr>
          <a:xfrm>
            <a:off x="2943068" y="2120900"/>
            <a:ext cx="736600" cy="482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3708400" y="1570908"/>
            <a:ext cx="5054600" cy="252879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a:t>
            </a:r>
            <a:r>
              <a:rPr lang="en-US" sz="2400" dirty="0" smtClean="0"/>
              <a:t>he number of attack vectors has increased</a:t>
            </a:r>
          </a:p>
          <a:p>
            <a:pPr lvl="1"/>
            <a:r>
              <a:rPr lang="en-US" sz="2000" dirty="0" smtClean="0"/>
              <a:t>more vulnerable to software-based attacks from remote sources</a:t>
            </a:r>
          </a:p>
          <a:p>
            <a:pPr lvl="1"/>
            <a:endParaRPr lang="en-US" sz="600" dirty="0" smtClean="0"/>
          </a:p>
          <a:p>
            <a:r>
              <a:rPr lang="en-US" sz="2400" dirty="0" smtClean="0"/>
              <a:t>Attacks can be launched more easily</a:t>
            </a:r>
          </a:p>
          <a:p>
            <a:pPr lvl="1"/>
            <a:r>
              <a:rPr lang="en-US" sz="2000" dirty="0" smtClean="0"/>
              <a:t>i.e. </a:t>
            </a:r>
            <a:r>
              <a:rPr lang="en-US" sz="2000" dirty="0"/>
              <a:t>c</a:t>
            </a:r>
            <a:r>
              <a:rPr lang="en-US" sz="2000" dirty="0" smtClean="0"/>
              <a:t>an be launched automatically</a:t>
            </a:r>
          </a:p>
        </p:txBody>
      </p:sp>
      <p:pic>
        <p:nvPicPr>
          <p:cNvPr id="9" name="Picture 8" descr="downlo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4113508"/>
            <a:ext cx="2006600" cy="1811042"/>
          </a:xfrm>
          <a:prstGeom prst="rect">
            <a:avLst/>
          </a:prstGeom>
        </p:spPr>
      </p:pic>
      <p:sp>
        <p:nvSpPr>
          <p:cNvPr id="10" name="Content Placeholder 2"/>
          <p:cNvSpPr txBox="1">
            <a:spLocks/>
          </p:cNvSpPr>
          <p:nvPr/>
        </p:nvSpPr>
        <p:spPr>
          <a:xfrm>
            <a:off x="0" y="5739203"/>
            <a:ext cx="3149600" cy="6754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b="1" dirty="0" smtClean="0"/>
              <a:t>Extensibility</a:t>
            </a:r>
          </a:p>
        </p:txBody>
      </p:sp>
      <p:sp>
        <p:nvSpPr>
          <p:cNvPr id="11" name="Right Arrow 10"/>
          <p:cNvSpPr/>
          <p:nvPr/>
        </p:nvSpPr>
        <p:spPr>
          <a:xfrm>
            <a:off x="2943068" y="4827361"/>
            <a:ext cx="736600" cy="482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3708400" y="4306595"/>
            <a:ext cx="5334000" cy="21771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Software extensions are developed by 3</a:t>
            </a:r>
            <a:r>
              <a:rPr lang="en-US" sz="2400" baseline="30000" dirty="0" smtClean="0"/>
              <a:t>rd</a:t>
            </a:r>
            <a:r>
              <a:rPr lang="en-US" sz="2400" dirty="0" smtClean="0"/>
              <a:t> parties and thus cannot be controlled:</a:t>
            </a:r>
          </a:p>
          <a:p>
            <a:pPr lvl="1"/>
            <a:r>
              <a:rPr lang="en-US" sz="2000" dirty="0" smtClean="0"/>
              <a:t>they can be malware and cause unwanted effects on the original application.</a:t>
            </a:r>
          </a:p>
        </p:txBody>
      </p:sp>
    </p:spTree>
    <p:extLst>
      <p:ext uri="{BB962C8B-B14F-4D97-AF65-F5344CB8AC3E}">
        <p14:creationId xmlns:p14="http://schemas.microsoft.com/office/powerpoint/2010/main" val="29260805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7200" y="2946400"/>
            <a:ext cx="3149600" cy="675494"/>
          </a:xfrm>
        </p:spPr>
        <p:txBody>
          <a:bodyPr>
            <a:normAutofit/>
          </a:bodyPr>
          <a:lstStyle/>
          <a:p>
            <a:pPr marL="0" indent="0" algn="ctr">
              <a:buNone/>
            </a:pPr>
            <a:r>
              <a:rPr lang="en-US" sz="2400" b="1" dirty="0" smtClean="0"/>
              <a:t>Complexity</a:t>
            </a:r>
          </a:p>
        </p:txBody>
      </p:sp>
      <p:sp>
        <p:nvSpPr>
          <p:cNvPr id="5" name="Title 1"/>
          <p:cNvSpPr txBox="1">
            <a:spLocks/>
          </p:cNvSpPr>
          <p:nvPr/>
        </p:nvSpPr>
        <p:spPr>
          <a:xfrm>
            <a:off x="0" y="213506"/>
            <a:ext cx="91440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Why Security Solutions are Still Ineffective? (2/2)</a:t>
            </a:r>
            <a:endParaRPr lang="en-US" b="1" dirty="0"/>
          </a:p>
        </p:txBody>
      </p:sp>
      <p:pic>
        <p:nvPicPr>
          <p:cNvPr id="15" name="Picture 14" descr="screenshot_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873" y="1586302"/>
            <a:ext cx="4238254" cy="1797628"/>
          </a:xfrm>
          <a:prstGeom prst="rect">
            <a:avLst/>
          </a:prstGeom>
        </p:spPr>
      </p:pic>
      <p:sp>
        <p:nvSpPr>
          <p:cNvPr id="16" name="Rectangle 15"/>
          <p:cNvSpPr/>
          <p:nvPr/>
        </p:nvSpPr>
        <p:spPr>
          <a:xfrm>
            <a:off x="1082244" y="3455198"/>
            <a:ext cx="8580196" cy="338554"/>
          </a:xfrm>
          <a:prstGeom prst="rect">
            <a:avLst/>
          </a:prstGeom>
        </p:spPr>
        <p:txBody>
          <a:bodyPr wrap="square">
            <a:spAutoFit/>
          </a:bodyPr>
          <a:lstStyle/>
          <a:p>
            <a:r>
              <a:rPr lang="en-US" sz="1600" dirty="0"/>
              <a:t>https://hownot2code.com/2017/11/08/search-for-bugs-in-code-at-the-early-stage/</a:t>
            </a:r>
          </a:p>
        </p:txBody>
      </p:sp>
      <p:sp>
        <p:nvSpPr>
          <p:cNvPr id="21" name="Content Placeholder 2"/>
          <p:cNvSpPr txBox="1">
            <a:spLocks/>
          </p:cNvSpPr>
          <p:nvPr/>
        </p:nvSpPr>
        <p:spPr>
          <a:xfrm>
            <a:off x="115963" y="1578286"/>
            <a:ext cx="2061488" cy="16093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b="1" dirty="0" smtClean="0"/>
              <a:t>Growing Complexity</a:t>
            </a:r>
          </a:p>
        </p:txBody>
      </p:sp>
      <p:sp>
        <p:nvSpPr>
          <p:cNvPr id="22" name="TextBox 21"/>
          <p:cNvSpPr txBox="1"/>
          <p:nvPr/>
        </p:nvSpPr>
        <p:spPr>
          <a:xfrm>
            <a:off x="7128562" y="1801939"/>
            <a:ext cx="1477556" cy="923330"/>
          </a:xfrm>
          <a:prstGeom prst="rect">
            <a:avLst/>
          </a:prstGeom>
          <a:noFill/>
        </p:spPr>
        <p:txBody>
          <a:bodyPr wrap="square" rtlCol="0">
            <a:spAutoFit/>
          </a:bodyPr>
          <a:lstStyle/>
          <a:p>
            <a:pPr algn="ctr"/>
            <a:r>
              <a:rPr lang="en-US" dirty="0" smtClean="0"/>
              <a:t>More Lines,</a:t>
            </a:r>
          </a:p>
          <a:p>
            <a:pPr algn="ctr"/>
            <a:r>
              <a:rPr lang="en-US" dirty="0" smtClean="0"/>
              <a:t>more bugs (Dan Geer)</a:t>
            </a:r>
            <a:endParaRPr lang="en-US" dirty="0"/>
          </a:p>
        </p:txBody>
      </p:sp>
    </p:spTree>
    <p:extLst>
      <p:ext uri="{BB962C8B-B14F-4D97-AF65-F5344CB8AC3E}">
        <p14:creationId xmlns:p14="http://schemas.microsoft.com/office/powerpoint/2010/main" val="13941008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7200" y="2946400"/>
            <a:ext cx="3149600" cy="675494"/>
          </a:xfrm>
        </p:spPr>
        <p:txBody>
          <a:bodyPr>
            <a:normAutofit/>
          </a:bodyPr>
          <a:lstStyle/>
          <a:p>
            <a:pPr marL="0" indent="0" algn="ctr">
              <a:buNone/>
            </a:pPr>
            <a:r>
              <a:rPr lang="en-US" sz="2400" b="1" dirty="0" smtClean="0"/>
              <a:t>Complexity</a:t>
            </a:r>
          </a:p>
        </p:txBody>
      </p:sp>
      <p:sp>
        <p:nvSpPr>
          <p:cNvPr id="5" name="Title 1"/>
          <p:cNvSpPr txBox="1">
            <a:spLocks/>
          </p:cNvSpPr>
          <p:nvPr/>
        </p:nvSpPr>
        <p:spPr>
          <a:xfrm>
            <a:off x="0" y="213506"/>
            <a:ext cx="91440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Why Security Solutions are Still Ineffective? (2/2)</a:t>
            </a:r>
            <a:endParaRPr lang="en-US" b="1" dirty="0"/>
          </a:p>
        </p:txBody>
      </p:sp>
      <p:pic>
        <p:nvPicPr>
          <p:cNvPr id="15" name="Picture 14" descr="screenshot_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873" y="1586302"/>
            <a:ext cx="4238254" cy="1797628"/>
          </a:xfrm>
          <a:prstGeom prst="rect">
            <a:avLst/>
          </a:prstGeom>
        </p:spPr>
      </p:pic>
      <p:sp>
        <p:nvSpPr>
          <p:cNvPr id="16" name="Rectangle 15"/>
          <p:cNvSpPr/>
          <p:nvPr/>
        </p:nvSpPr>
        <p:spPr>
          <a:xfrm>
            <a:off x="1082244" y="3455198"/>
            <a:ext cx="8580196" cy="338554"/>
          </a:xfrm>
          <a:prstGeom prst="rect">
            <a:avLst/>
          </a:prstGeom>
        </p:spPr>
        <p:txBody>
          <a:bodyPr wrap="square">
            <a:spAutoFit/>
          </a:bodyPr>
          <a:lstStyle/>
          <a:p>
            <a:r>
              <a:rPr lang="en-US" sz="1600" dirty="0"/>
              <a:t>https://hownot2code.com/2017/11/08/search-for-bugs-in-code-at-the-early-stage/</a:t>
            </a:r>
          </a:p>
        </p:txBody>
      </p:sp>
      <p:pic>
        <p:nvPicPr>
          <p:cNvPr id="19" name="Picture 18" descr="vector_fabric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1815" y="3965296"/>
            <a:ext cx="3700371" cy="2443079"/>
          </a:xfrm>
          <a:prstGeom prst="rect">
            <a:avLst/>
          </a:prstGeom>
        </p:spPr>
      </p:pic>
      <p:sp>
        <p:nvSpPr>
          <p:cNvPr id="20" name="Rectangle 19"/>
          <p:cNvSpPr/>
          <p:nvPr/>
        </p:nvSpPr>
        <p:spPr>
          <a:xfrm>
            <a:off x="440674" y="6375242"/>
            <a:ext cx="9144000" cy="338554"/>
          </a:xfrm>
          <a:prstGeom prst="rect">
            <a:avLst/>
          </a:prstGeom>
        </p:spPr>
        <p:txBody>
          <a:bodyPr wrap="square">
            <a:spAutoFit/>
          </a:bodyPr>
          <a:lstStyle/>
          <a:p>
            <a:r>
              <a:rPr lang="en-US" sz="1600" dirty="0"/>
              <a:t>https://</a:t>
            </a:r>
            <a:r>
              <a:rPr lang="en-US" sz="1600" dirty="0" err="1"/>
              <a:t>www.startupdelta.org</a:t>
            </a:r>
            <a:r>
              <a:rPr lang="en-US" sz="1600" dirty="0"/>
              <a:t>/high-tech-scale-ups-finding-software-bugs-that-often-slip-through/</a:t>
            </a:r>
          </a:p>
        </p:txBody>
      </p:sp>
      <p:sp>
        <p:nvSpPr>
          <p:cNvPr id="21" name="Content Placeholder 2"/>
          <p:cNvSpPr txBox="1">
            <a:spLocks/>
          </p:cNvSpPr>
          <p:nvPr/>
        </p:nvSpPr>
        <p:spPr>
          <a:xfrm>
            <a:off x="115963" y="1578286"/>
            <a:ext cx="2061488" cy="16093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b="1" dirty="0" smtClean="0"/>
              <a:t>Growing Complexity</a:t>
            </a:r>
          </a:p>
        </p:txBody>
      </p:sp>
      <p:sp>
        <p:nvSpPr>
          <p:cNvPr id="22" name="TextBox 21"/>
          <p:cNvSpPr txBox="1"/>
          <p:nvPr/>
        </p:nvSpPr>
        <p:spPr>
          <a:xfrm>
            <a:off x="7128562" y="1801939"/>
            <a:ext cx="1477556" cy="923330"/>
          </a:xfrm>
          <a:prstGeom prst="rect">
            <a:avLst/>
          </a:prstGeom>
          <a:noFill/>
        </p:spPr>
        <p:txBody>
          <a:bodyPr wrap="square" rtlCol="0">
            <a:spAutoFit/>
          </a:bodyPr>
          <a:lstStyle/>
          <a:p>
            <a:pPr algn="ctr"/>
            <a:r>
              <a:rPr lang="en-US" dirty="0" smtClean="0"/>
              <a:t>More Lines,</a:t>
            </a:r>
          </a:p>
          <a:p>
            <a:pPr algn="ctr"/>
            <a:r>
              <a:rPr lang="en-US" dirty="0" smtClean="0"/>
              <a:t>more bugs (Dan Geer)</a:t>
            </a:r>
            <a:endParaRPr lang="en-US" dirty="0"/>
          </a:p>
        </p:txBody>
      </p:sp>
    </p:spTree>
    <p:extLst>
      <p:ext uri="{BB962C8B-B14F-4D97-AF65-F5344CB8AC3E}">
        <p14:creationId xmlns:p14="http://schemas.microsoft.com/office/powerpoint/2010/main" val="13941008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03900"/>
            <a:ext cx="9144000" cy="1470025"/>
          </a:xfrm>
        </p:spPr>
        <p:txBody>
          <a:bodyPr/>
          <a:lstStyle/>
          <a:p>
            <a:r>
              <a:rPr lang="en-US" b="1" dirty="0" smtClean="0"/>
              <a:t>Intro to COMP47660</a:t>
            </a:r>
            <a:endParaRPr lang="en-US" b="1" dirty="0"/>
          </a:p>
        </p:txBody>
      </p:sp>
    </p:spTree>
    <p:extLst>
      <p:ext uri="{BB962C8B-B14F-4D97-AF65-F5344CB8AC3E}">
        <p14:creationId xmlns:p14="http://schemas.microsoft.com/office/powerpoint/2010/main" val="1259509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506"/>
            <a:ext cx="8229600" cy="5308082"/>
          </a:xfrm>
        </p:spPr>
        <p:txBody>
          <a:bodyPr>
            <a:normAutofit/>
          </a:bodyPr>
          <a:lstStyle/>
          <a:p>
            <a:pPr marL="0" indent="0">
              <a:buNone/>
            </a:pPr>
            <a:r>
              <a:rPr lang="en-US" b="1" dirty="0" smtClean="0"/>
              <a:t>Be more proactive</a:t>
            </a:r>
          </a:p>
          <a:p>
            <a:pPr lvl="1"/>
            <a:r>
              <a:rPr lang="en-US" dirty="0" smtClean="0"/>
              <a:t>Apply software security best practices to various artifact during application development (</a:t>
            </a:r>
            <a:r>
              <a:rPr lang="en-US" i="1" dirty="0" smtClean="0"/>
              <a:t>software security </a:t>
            </a:r>
            <a:r>
              <a:rPr lang="en-US" i="1" dirty="0" err="1" smtClean="0"/>
              <a:t>touchpoints</a:t>
            </a:r>
            <a:r>
              <a:rPr lang="en-US" dirty="0" smtClean="0"/>
              <a:t>)</a:t>
            </a:r>
            <a:endParaRPr lang="en-US" b="1" dirty="0" smtClean="0"/>
          </a:p>
          <a:p>
            <a:pPr marL="0" indent="0">
              <a:buNone/>
            </a:pPr>
            <a:endParaRPr lang="en-US" sz="2400" b="1" dirty="0"/>
          </a:p>
          <a:p>
            <a:pPr marL="0" indent="0">
              <a:buNone/>
            </a:pPr>
            <a:r>
              <a:rPr lang="en-US" b="1" dirty="0" smtClean="0"/>
              <a:t>Promote secure software engineering training</a:t>
            </a:r>
          </a:p>
          <a:p>
            <a:pPr lvl="1">
              <a:buSzPct val="75000"/>
              <a:defRPr sz="3200" i="0" spc="32">
                <a:solidFill>
                  <a:srgbClr val="000000"/>
                </a:solidFill>
              </a:defRPr>
            </a:pPr>
            <a:r>
              <a:rPr lang="en-US" sz="2400" dirty="0"/>
              <a:t>The demand for </a:t>
            </a:r>
            <a:r>
              <a:rPr lang="en-US" sz="2400" dirty="0" err="1"/>
              <a:t>cybersecurity</a:t>
            </a:r>
            <a:r>
              <a:rPr lang="en-US" sz="2400" dirty="0"/>
              <a:t> experts is expected to rise to 6 million globally by </a:t>
            </a:r>
            <a:r>
              <a:rPr lang="en-US" sz="2400" dirty="0" smtClean="0"/>
              <a:t>2019</a:t>
            </a:r>
          </a:p>
          <a:p>
            <a:pPr lvl="1">
              <a:buSzPct val="75000"/>
              <a:defRPr sz="3200" i="0" spc="32">
                <a:solidFill>
                  <a:srgbClr val="000000"/>
                </a:solidFill>
              </a:defRPr>
            </a:pPr>
            <a:r>
              <a:rPr lang="en-US" sz="2400" dirty="0" smtClean="0"/>
              <a:t>There </a:t>
            </a:r>
            <a:r>
              <a:rPr lang="en-US" sz="2400" dirty="0"/>
              <a:t>will be 3.5 million unfilled </a:t>
            </a:r>
            <a:r>
              <a:rPr lang="en-US" sz="2400" dirty="0" err="1"/>
              <a:t>cybersecurity</a:t>
            </a:r>
            <a:r>
              <a:rPr lang="en-US" sz="2400" dirty="0"/>
              <a:t> positions by 2021</a:t>
            </a:r>
          </a:p>
          <a:p>
            <a:pPr marL="0" indent="0">
              <a:buNone/>
            </a:pPr>
            <a:endParaRPr lang="en-US" b="1" dirty="0" smtClean="0"/>
          </a:p>
        </p:txBody>
      </p:sp>
      <p:sp>
        <p:nvSpPr>
          <p:cNvPr id="4" name="Title 1"/>
          <p:cNvSpPr txBox="1">
            <a:spLocks/>
          </p:cNvSpPr>
          <p:nvPr/>
        </p:nvSpPr>
        <p:spPr>
          <a:xfrm>
            <a:off x="304800" y="128367"/>
            <a:ext cx="86614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x-none" b="1" dirty="0" smtClean="0"/>
              <a:t>How can we solve the problem?</a:t>
            </a:r>
            <a:endParaRPr lang="en-US" b="1" dirty="0"/>
          </a:p>
        </p:txBody>
      </p:sp>
      <p:sp>
        <p:nvSpPr>
          <p:cNvPr id="6" name="Rectangle 5"/>
          <p:cNvSpPr/>
          <p:nvPr/>
        </p:nvSpPr>
        <p:spPr>
          <a:xfrm>
            <a:off x="123346" y="5601661"/>
            <a:ext cx="8563454" cy="461665"/>
          </a:xfrm>
          <a:prstGeom prst="rect">
            <a:avLst/>
          </a:prstGeom>
        </p:spPr>
        <p:txBody>
          <a:bodyPr wrap="square">
            <a:spAutoFit/>
          </a:bodyPr>
          <a:lstStyle/>
          <a:p>
            <a:pPr lvl="8" algn="r">
              <a:defRPr sz="3200" i="0" spc="32">
                <a:solidFill>
                  <a:srgbClr val="000000"/>
                </a:solidFill>
              </a:defRPr>
            </a:pPr>
            <a:r>
              <a:rPr lang="en-US" sz="2400" dirty="0" smtClean="0"/>
              <a:t>—</a:t>
            </a:r>
            <a:r>
              <a:rPr lang="en-US" sz="2400" dirty="0"/>
              <a:t>- </a:t>
            </a:r>
            <a:r>
              <a:rPr lang="en-US" sz="2400" dirty="0" err="1"/>
              <a:t>CloudPassage</a:t>
            </a:r>
            <a:r>
              <a:rPr lang="en-US" sz="2400" dirty="0"/>
              <a:t>, 2016</a:t>
            </a:r>
          </a:p>
        </p:txBody>
      </p:sp>
    </p:spTree>
    <p:extLst>
      <p:ext uri="{BB962C8B-B14F-4D97-AF65-F5344CB8AC3E}">
        <p14:creationId xmlns:p14="http://schemas.microsoft.com/office/powerpoint/2010/main" val="140140717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lstStyle/>
          <a:p>
            <a:r>
              <a:rPr lang="en-US" b="1" dirty="0" smtClean="0"/>
              <a:t>Objectives</a:t>
            </a:r>
            <a:endParaRPr lang="en-US" b="1" dirty="0"/>
          </a:p>
        </p:txBody>
      </p:sp>
      <p:sp>
        <p:nvSpPr>
          <p:cNvPr id="3" name="Content Placeholder 2"/>
          <p:cNvSpPr>
            <a:spLocks noGrp="1"/>
          </p:cNvSpPr>
          <p:nvPr>
            <p:ph idx="1"/>
          </p:nvPr>
        </p:nvSpPr>
        <p:spPr>
          <a:xfrm>
            <a:off x="457200" y="1229506"/>
            <a:ext cx="8229600" cy="1465750"/>
          </a:xfrm>
        </p:spPr>
        <p:txBody>
          <a:bodyPr>
            <a:normAutofit/>
          </a:bodyPr>
          <a:lstStyle/>
          <a:p>
            <a:pPr marL="0" indent="0" algn="ctr">
              <a:buNone/>
            </a:pPr>
            <a:r>
              <a:rPr lang="en-US" dirty="0" smtClean="0"/>
              <a:t>To introduce you to the field of </a:t>
            </a:r>
            <a:r>
              <a:rPr lang="en-US" b="1" dirty="0" smtClean="0"/>
              <a:t>secure software engineering</a:t>
            </a:r>
          </a:p>
          <a:p>
            <a:pPr marL="0" indent="0">
              <a:buNone/>
            </a:pPr>
            <a:endParaRPr lang="en-US" sz="2400" b="1" dirty="0" smtClean="0"/>
          </a:p>
          <a:p>
            <a:pPr marL="0" indent="0">
              <a:buNone/>
            </a:pPr>
            <a:endParaRPr lang="en-US" dirty="0" smtClean="0"/>
          </a:p>
        </p:txBody>
      </p:sp>
    </p:spTree>
    <p:extLst>
      <p:ext uri="{BB962C8B-B14F-4D97-AF65-F5344CB8AC3E}">
        <p14:creationId xmlns:p14="http://schemas.microsoft.com/office/powerpoint/2010/main" val="38662314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lstStyle/>
          <a:p>
            <a:r>
              <a:rPr lang="en-US" b="1" dirty="0" smtClean="0"/>
              <a:t>Objectives</a:t>
            </a:r>
            <a:endParaRPr lang="en-US" b="1" dirty="0"/>
          </a:p>
        </p:txBody>
      </p:sp>
      <p:sp>
        <p:nvSpPr>
          <p:cNvPr id="3" name="Content Placeholder 2"/>
          <p:cNvSpPr>
            <a:spLocks noGrp="1"/>
          </p:cNvSpPr>
          <p:nvPr>
            <p:ph idx="1"/>
          </p:nvPr>
        </p:nvSpPr>
        <p:spPr>
          <a:xfrm>
            <a:off x="457200" y="1229506"/>
            <a:ext cx="8229600" cy="1465750"/>
          </a:xfrm>
        </p:spPr>
        <p:txBody>
          <a:bodyPr>
            <a:normAutofit/>
          </a:bodyPr>
          <a:lstStyle/>
          <a:p>
            <a:pPr marL="0" indent="0" algn="ctr">
              <a:buNone/>
            </a:pPr>
            <a:r>
              <a:rPr lang="en-US" dirty="0" smtClean="0"/>
              <a:t>To introduce you to the field of </a:t>
            </a:r>
            <a:r>
              <a:rPr lang="en-US" b="1" dirty="0" smtClean="0"/>
              <a:t>secure software engineering</a:t>
            </a:r>
          </a:p>
          <a:p>
            <a:pPr marL="0" indent="0">
              <a:buNone/>
            </a:pPr>
            <a:endParaRPr lang="en-US" sz="2400" b="1" dirty="0" smtClean="0"/>
          </a:p>
          <a:p>
            <a:pPr marL="0" indent="0">
              <a:buNone/>
            </a:pPr>
            <a:endParaRPr lang="en-US" dirty="0" smtClean="0"/>
          </a:p>
        </p:txBody>
      </p:sp>
      <p:sp>
        <p:nvSpPr>
          <p:cNvPr id="4" name="Rectangle 3"/>
          <p:cNvSpPr/>
          <p:nvPr/>
        </p:nvSpPr>
        <p:spPr>
          <a:xfrm>
            <a:off x="123346" y="6170812"/>
            <a:ext cx="8563454" cy="461665"/>
          </a:xfrm>
          <a:prstGeom prst="rect">
            <a:avLst/>
          </a:prstGeom>
        </p:spPr>
        <p:txBody>
          <a:bodyPr wrap="square">
            <a:spAutoFit/>
          </a:bodyPr>
          <a:lstStyle/>
          <a:p>
            <a:pPr lvl="1">
              <a:defRPr sz="3200" i="0" spc="32">
                <a:solidFill>
                  <a:srgbClr val="000000"/>
                </a:solidFill>
              </a:defRPr>
            </a:pPr>
            <a:r>
              <a:rPr lang="en-US" sz="2400" dirty="0" smtClean="0"/>
              <a:t>—</a:t>
            </a:r>
            <a:r>
              <a:rPr lang="en-US" sz="2400" dirty="0"/>
              <a:t>- </a:t>
            </a:r>
            <a:r>
              <a:rPr lang="en-US" sz="2400" dirty="0" smtClean="0"/>
              <a:t>Gary McGraw, “Software Security </a:t>
            </a:r>
            <a:r>
              <a:rPr lang="mr-IN" sz="2400" dirty="0" smtClean="0"/>
              <a:t>–</a:t>
            </a:r>
            <a:r>
              <a:rPr lang="en-US" sz="2400" dirty="0" smtClean="0"/>
              <a:t> Building Security In”</a:t>
            </a:r>
            <a:endParaRPr lang="en-US" sz="2400" dirty="0"/>
          </a:p>
        </p:txBody>
      </p:sp>
      <p:pic>
        <p:nvPicPr>
          <p:cNvPr id="5" name="Picture 4"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024" y="3425920"/>
            <a:ext cx="2282354" cy="2282354"/>
          </a:xfrm>
          <a:prstGeom prst="rect">
            <a:avLst/>
          </a:prstGeom>
        </p:spPr>
      </p:pic>
      <p:sp>
        <p:nvSpPr>
          <p:cNvPr id="13" name="TextBox 12"/>
          <p:cNvSpPr txBox="1"/>
          <p:nvPr/>
        </p:nvSpPr>
        <p:spPr>
          <a:xfrm>
            <a:off x="3588168" y="2405174"/>
            <a:ext cx="2014945" cy="461665"/>
          </a:xfrm>
          <a:prstGeom prst="rect">
            <a:avLst/>
          </a:prstGeom>
          <a:noFill/>
        </p:spPr>
        <p:txBody>
          <a:bodyPr wrap="none" rtlCol="0">
            <a:spAutoFit/>
          </a:bodyPr>
          <a:lstStyle/>
          <a:p>
            <a:r>
              <a:rPr lang="en-US" sz="2400" dirty="0" smtClean="0"/>
              <a:t>Build Software </a:t>
            </a:r>
            <a:endParaRPr lang="en-US" sz="2400" dirty="0"/>
          </a:p>
        </p:txBody>
      </p:sp>
    </p:spTree>
    <p:extLst>
      <p:ext uri="{BB962C8B-B14F-4D97-AF65-F5344CB8AC3E}">
        <p14:creationId xmlns:p14="http://schemas.microsoft.com/office/powerpoint/2010/main" val="767679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lstStyle/>
          <a:p>
            <a:r>
              <a:rPr lang="en-US" b="1" dirty="0" smtClean="0"/>
              <a:t>Objectives</a:t>
            </a:r>
            <a:endParaRPr lang="en-US" b="1" dirty="0"/>
          </a:p>
        </p:txBody>
      </p:sp>
      <p:sp>
        <p:nvSpPr>
          <p:cNvPr id="3" name="Content Placeholder 2"/>
          <p:cNvSpPr>
            <a:spLocks noGrp="1"/>
          </p:cNvSpPr>
          <p:nvPr>
            <p:ph idx="1"/>
          </p:nvPr>
        </p:nvSpPr>
        <p:spPr>
          <a:xfrm>
            <a:off x="457200" y="1229506"/>
            <a:ext cx="8229600" cy="1465750"/>
          </a:xfrm>
        </p:spPr>
        <p:txBody>
          <a:bodyPr>
            <a:normAutofit/>
          </a:bodyPr>
          <a:lstStyle/>
          <a:p>
            <a:pPr marL="0" indent="0" algn="ctr">
              <a:buNone/>
            </a:pPr>
            <a:r>
              <a:rPr lang="en-US" dirty="0" smtClean="0"/>
              <a:t>To introduce you to the field of </a:t>
            </a:r>
            <a:r>
              <a:rPr lang="en-US" b="1" dirty="0" smtClean="0"/>
              <a:t>secure software engineering</a:t>
            </a:r>
          </a:p>
          <a:p>
            <a:pPr marL="0" indent="0">
              <a:buNone/>
            </a:pPr>
            <a:endParaRPr lang="en-US" sz="2400" b="1" dirty="0" smtClean="0"/>
          </a:p>
          <a:p>
            <a:pPr marL="0" indent="0">
              <a:buNone/>
            </a:pPr>
            <a:endParaRPr lang="en-US" dirty="0" smtClean="0"/>
          </a:p>
        </p:txBody>
      </p:sp>
      <p:sp>
        <p:nvSpPr>
          <p:cNvPr id="4" name="Rectangle 3"/>
          <p:cNvSpPr/>
          <p:nvPr/>
        </p:nvSpPr>
        <p:spPr>
          <a:xfrm>
            <a:off x="123346" y="6170812"/>
            <a:ext cx="8563454" cy="461665"/>
          </a:xfrm>
          <a:prstGeom prst="rect">
            <a:avLst/>
          </a:prstGeom>
        </p:spPr>
        <p:txBody>
          <a:bodyPr wrap="square">
            <a:spAutoFit/>
          </a:bodyPr>
          <a:lstStyle/>
          <a:p>
            <a:pPr lvl="1">
              <a:defRPr sz="3200" i="0" spc="32">
                <a:solidFill>
                  <a:srgbClr val="000000"/>
                </a:solidFill>
              </a:defRPr>
            </a:pPr>
            <a:r>
              <a:rPr lang="en-US" sz="2400" dirty="0" smtClean="0"/>
              <a:t>—</a:t>
            </a:r>
            <a:r>
              <a:rPr lang="en-US" sz="2400" dirty="0"/>
              <a:t>- </a:t>
            </a:r>
            <a:r>
              <a:rPr lang="en-US" sz="2400" dirty="0" smtClean="0"/>
              <a:t>Gary McGraw, “Software Security </a:t>
            </a:r>
            <a:r>
              <a:rPr lang="mr-IN" sz="2400" dirty="0" smtClean="0"/>
              <a:t>–</a:t>
            </a:r>
            <a:r>
              <a:rPr lang="en-US" sz="2400" dirty="0" smtClean="0"/>
              <a:t> Building Security In”</a:t>
            </a:r>
            <a:endParaRPr lang="en-US" sz="2400" dirty="0"/>
          </a:p>
        </p:txBody>
      </p:sp>
      <p:pic>
        <p:nvPicPr>
          <p:cNvPr id="5" name="Picture 4"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024" y="3425920"/>
            <a:ext cx="2282354" cy="2282354"/>
          </a:xfrm>
          <a:prstGeom prst="rect">
            <a:avLst/>
          </a:prstGeom>
        </p:spPr>
      </p:pic>
      <p:sp>
        <p:nvSpPr>
          <p:cNvPr id="6" name="Block Arc 5"/>
          <p:cNvSpPr/>
          <p:nvPr/>
        </p:nvSpPr>
        <p:spPr>
          <a:xfrm rot="5400000">
            <a:off x="3528964" y="3149570"/>
            <a:ext cx="2826444" cy="2708035"/>
          </a:xfrm>
          <a:prstGeom prst="blockArc">
            <a:avLst>
              <a:gd name="adj1" fmla="val 10800000"/>
              <a:gd name="adj2" fmla="val 21288424"/>
              <a:gd name="adj3" fmla="val 376"/>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6296204" y="5168863"/>
            <a:ext cx="2098050" cy="461665"/>
          </a:xfrm>
          <a:prstGeom prst="rect">
            <a:avLst/>
          </a:prstGeom>
          <a:noFill/>
        </p:spPr>
        <p:txBody>
          <a:bodyPr wrap="none" rtlCol="0">
            <a:spAutoFit/>
          </a:bodyPr>
          <a:lstStyle/>
          <a:p>
            <a:r>
              <a:rPr lang="en-US" sz="2400" dirty="0"/>
              <a:t>Break Software </a:t>
            </a:r>
          </a:p>
        </p:txBody>
      </p:sp>
      <p:sp>
        <p:nvSpPr>
          <p:cNvPr id="10" name="Isosceles Triangle 9"/>
          <p:cNvSpPr/>
          <p:nvPr/>
        </p:nvSpPr>
        <p:spPr>
          <a:xfrm rot="15181417">
            <a:off x="4726022" y="5805844"/>
            <a:ext cx="540141" cy="234419"/>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588168" y="2405174"/>
            <a:ext cx="2014945" cy="461665"/>
          </a:xfrm>
          <a:prstGeom prst="rect">
            <a:avLst/>
          </a:prstGeom>
          <a:noFill/>
        </p:spPr>
        <p:txBody>
          <a:bodyPr wrap="none" rtlCol="0">
            <a:spAutoFit/>
          </a:bodyPr>
          <a:lstStyle/>
          <a:p>
            <a:r>
              <a:rPr lang="en-US" sz="2400" dirty="0" smtClean="0"/>
              <a:t>Build Software </a:t>
            </a:r>
            <a:endParaRPr lang="en-US" sz="2400" dirty="0"/>
          </a:p>
        </p:txBody>
      </p:sp>
    </p:spTree>
    <p:extLst>
      <p:ext uri="{BB962C8B-B14F-4D97-AF65-F5344CB8AC3E}">
        <p14:creationId xmlns:p14="http://schemas.microsoft.com/office/powerpoint/2010/main" val="30635540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lstStyle/>
          <a:p>
            <a:r>
              <a:rPr lang="en-US" b="1" dirty="0" smtClean="0"/>
              <a:t>Objectives</a:t>
            </a:r>
            <a:endParaRPr lang="en-US" b="1" dirty="0"/>
          </a:p>
        </p:txBody>
      </p:sp>
      <p:sp>
        <p:nvSpPr>
          <p:cNvPr id="3" name="Content Placeholder 2"/>
          <p:cNvSpPr>
            <a:spLocks noGrp="1"/>
          </p:cNvSpPr>
          <p:nvPr>
            <p:ph idx="1"/>
          </p:nvPr>
        </p:nvSpPr>
        <p:spPr>
          <a:xfrm>
            <a:off x="457200" y="1229506"/>
            <a:ext cx="8229600" cy="1465750"/>
          </a:xfrm>
        </p:spPr>
        <p:txBody>
          <a:bodyPr>
            <a:normAutofit/>
          </a:bodyPr>
          <a:lstStyle/>
          <a:p>
            <a:pPr marL="0" indent="0" algn="ctr">
              <a:buNone/>
            </a:pPr>
            <a:r>
              <a:rPr lang="en-US" dirty="0" smtClean="0"/>
              <a:t>To introduce you to the field of </a:t>
            </a:r>
            <a:r>
              <a:rPr lang="en-US" b="1" dirty="0" smtClean="0"/>
              <a:t>secure software engineering</a:t>
            </a:r>
          </a:p>
          <a:p>
            <a:pPr marL="0" indent="0">
              <a:buNone/>
            </a:pPr>
            <a:endParaRPr lang="en-US" sz="2400" b="1" dirty="0" smtClean="0"/>
          </a:p>
          <a:p>
            <a:pPr marL="0" indent="0">
              <a:buNone/>
            </a:pPr>
            <a:endParaRPr lang="en-US" dirty="0" smtClean="0"/>
          </a:p>
        </p:txBody>
      </p:sp>
      <p:sp>
        <p:nvSpPr>
          <p:cNvPr id="4" name="Rectangle 3"/>
          <p:cNvSpPr/>
          <p:nvPr/>
        </p:nvSpPr>
        <p:spPr>
          <a:xfrm>
            <a:off x="123346" y="6170812"/>
            <a:ext cx="8563454" cy="461665"/>
          </a:xfrm>
          <a:prstGeom prst="rect">
            <a:avLst/>
          </a:prstGeom>
        </p:spPr>
        <p:txBody>
          <a:bodyPr wrap="square">
            <a:spAutoFit/>
          </a:bodyPr>
          <a:lstStyle/>
          <a:p>
            <a:pPr lvl="1">
              <a:defRPr sz="3200" i="0" spc="32">
                <a:solidFill>
                  <a:srgbClr val="000000"/>
                </a:solidFill>
              </a:defRPr>
            </a:pPr>
            <a:r>
              <a:rPr lang="en-US" sz="2400" dirty="0" smtClean="0"/>
              <a:t>—</a:t>
            </a:r>
            <a:r>
              <a:rPr lang="en-US" sz="2400" dirty="0"/>
              <a:t>- </a:t>
            </a:r>
            <a:r>
              <a:rPr lang="en-US" sz="2400" dirty="0" smtClean="0"/>
              <a:t>Gary McGraw, “Software Security </a:t>
            </a:r>
            <a:r>
              <a:rPr lang="mr-IN" sz="2400" dirty="0" smtClean="0"/>
              <a:t>–</a:t>
            </a:r>
            <a:r>
              <a:rPr lang="en-US" sz="2400" dirty="0" smtClean="0"/>
              <a:t> Building Security In”</a:t>
            </a:r>
            <a:endParaRPr lang="en-US" sz="2400" dirty="0"/>
          </a:p>
        </p:txBody>
      </p:sp>
      <p:pic>
        <p:nvPicPr>
          <p:cNvPr id="5" name="Picture 4"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024" y="3425920"/>
            <a:ext cx="2282354" cy="2282354"/>
          </a:xfrm>
          <a:prstGeom prst="rect">
            <a:avLst/>
          </a:prstGeom>
        </p:spPr>
      </p:pic>
      <p:sp>
        <p:nvSpPr>
          <p:cNvPr id="6" name="Block Arc 5"/>
          <p:cNvSpPr/>
          <p:nvPr/>
        </p:nvSpPr>
        <p:spPr>
          <a:xfrm rot="5400000">
            <a:off x="3528964" y="3149570"/>
            <a:ext cx="2826444" cy="2708035"/>
          </a:xfrm>
          <a:prstGeom prst="blockArc">
            <a:avLst>
              <a:gd name="adj1" fmla="val 10800000"/>
              <a:gd name="adj2" fmla="val 21288424"/>
              <a:gd name="adj3" fmla="val 376"/>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6296204" y="5168863"/>
            <a:ext cx="2098050" cy="461665"/>
          </a:xfrm>
          <a:prstGeom prst="rect">
            <a:avLst/>
          </a:prstGeom>
          <a:noFill/>
        </p:spPr>
        <p:txBody>
          <a:bodyPr wrap="none" rtlCol="0">
            <a:spAutoFit/>
          </a:bodyPr>
          <a:lstStyle/>
          <a:p>
            <a:r>
              <a:rPr lang="en-US" sz="2400" dirty="0"/>
              <a:t>Break Software </a:t>
            </a:r>
          </a:p>
        </p:txBody>
      </p:sp>
      <p:sp>
        <p:nvSpPr>
          <p:cNvPr id="8" name="TextBox 7"/>
          <p:cNvSpPr txBox="1"/>
          <p:nvPr/>
        </p:nvSpPr>
        <p:spPr>
          <a:xfrm>
            <a:off x="1145398" y="4292458"/>
            <a:ext cx="1728207" cy="461665"/>
          </a:xfrm>
          <a:prstGeom prst="rect">
            <a:avLst/>
          </a:prstGeom>
          <a:noFill/>
        </p:spPr>
        <p:txBody>
          <a:bodyPr wrap="none" rtlCol="0">
            <a:spAutoFit/>
          </a:bodyPr>
          <a:lstStyle/>
          <a:p>
            <a:r>
              <a:rPr lang="en-US" sz="2400" dirty="0" smtClean="0"/>
              <a:t>Fix Software </a:t>
            </a:r>
            <a:endParaRPr lang="en-US" sz="2400" dirty="0"/>
          </a:p>
        </p:txBody>
      </p:sp>
      <p:sp>
        <p:nvSpPr>
          <p:cNvPr id="9" name="Block Arc 8"/>
          <p:cNvSpPr/>
          <p:nvPr/>
        </p:nvSpPr>
        <p:spPr>
          <a:xfrm rot="16200000" flipH="1">
            <a:off x="2814401" y="3149570"/>
            <a:ext cx="2826444" cy="2708035"/>
          </a:xfrm>
          <a:prstGeom prst="blockArc">
            <a:avLst>
              <a:gd name="adj1" fmla="val 10800000"/>
              <a:gd name="adj2" fmla="val 21288424"/>
              <a:gd name="adj3" fmla="val 376"/>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Isosceles Triangle 9"/>
          <p:cNvSpPr/>
          <p:nvPr/>
        </p:nvSpPr>
        <p:spPr>
          <a:xfrm rot="15181417">
            <a:off x="4726022" y="5805844"/>
            <a:ext cx="540141" cy="234419"/>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rot="4381417">
            <a:off x="3893383" y="2973155"/>
            <a:ext cx="540141" cy="234419"/>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588168" y="2405174"/>
            <a:ext cx="2014945" cy="461665"/>
          </a:xfrm>
          <a:prstGeom prst="rect">
            <a:avLst/>
          </a:prstGeom>
          <a:noFill/>
        </p:spPr>
        <p:txBody>
          <a:bodyPr wrap="none" rtlCol="0">
            <a:spAutoFit/>
          </a:bodyPr>
          <a:lstStyle/>
          <a:p>
            <a:r>
              <a:rPr lang="en-US" sz="2400" dirty="0" smtClean="0"/>
              <a:t>Build Software </a:t>
            </a:r>
            <a:endParaRPr lang="en-US" sz="2400" dirty="0"/>
          </a:p>
        </p:txBody>
      </p:sp>
    </p:spTree>
    <p:extLst>
      <p:ext uri="{BB962C8B-B14F-4D97-AF65-F5344CB8AC3E}">
        <p14:creationId xmlns:p14="http://schemas.microsoft.com/office/powerpoint/2010/main" val="5251943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lstStyle/>
          <a:p>
            <a:r>
              <a:rPr lang="en-US" b="1" dirty="0" smtClean="0"/>
              <a:t>Objectives</a:t>
            </a:r>
            <a:endParaRPr lang="en-US" b="1" dirty="0"/>
          </a:p>
        </p:txBody>
      </p:sp>
      <p:sp>
        <p:nvSpPr>
          <p:cNvPr id="3" name="Content Placeholder 2"/>
          <p:cNvSpPr>
            <a:spLocks noGrp="1"/>
          </p:cNvSpPr>
          <p:nvPr>
            <p:ph idx="1"/>
          </p:nvPr>
        </p:nvSpPr>
        <p:spPr>
          <a:xfrm>
            <a:off x="457200" y="1229506"/>
            <a:ext cx="8229600" cy="1465750"/>
          </a:xfrm>
        </p:spPr>
        <p:txBody>
          <a:bodyPr>
            <a:normAutofit/>
          </a:bodyPr>
          <a:lstStyle/>
          <a:p>
            <a:pPr marL="0" indent="0" algn="ctr">
              <a:buNone/>
            </a:pPr>
            <a:r>
              <a:rPr lang="en-US" dirty="0" smtClean="0"/>
              <a:t>To introduce you to the field of </a:t>
            </a:r>
            <a:r>
              <a:rPr lang="en-US" b="1" dirty="0" smtClean="0"/>
              <a:t>secure software engineering</a:t>
            </a:r>
          </a:p>
          <a:p>
            <a:pPr marL="0" indent="0">
              <a:buNone/>
            </a:pPr>
            <a:endParaRPr lang="en-US" sz="2400" b="1" dirty="0" smtClean="0"/>
          </a:p>
          <a:p>
            <a:pPr marL="0" indent="0">
              <a:buNone/>
            </a:pPr>
            <a:endParaRPr lang="en-US" dirty="0" smtClean="0"/>
          </a:p>
        </p:txBody>
      </p:sp>
      <p:sp>
        <p:nvSpPr>
          <p:cNvPr id="4" name="Rectangle 3"/>
          <p:cNvSpPr/>
          <p:nvPr/>
        </p:nvSpPr>
        <p:spPr>
          <a:xfrm>
            <a:off x="123346" y="6170812"/>
            <a:ext cx="8563454" cy="461665"/>
          </a:xfrm>
          <a:prstGeom prst="rect">
            <a:avLst/>
          </a:prstGeom>
        </p:spPr>
        <p:txBody>
          <a:bodyPr wrap="square">
            <a:spAutoFit/>
          </a:bodyPr>
          <a:lstStyle/>
          <a:p>
            <a:pPr lvl="1">
              <a:defRPr sz="3200" i="0" spc="32">
                <a:solidFill>
                  <a:srgbClr val="000000"/>
                </a:solidFill>
              </a:defRPr>
            </a:pPr>
            <a:r>
              <a:rPr lang="en-US" sz="2400" dirty="0" smtClean="0"/>
              <a:t>—</a:t>
            </a:r>
            <a:r>
              <a:rPr lang="en-US" sz="2400" dirty="0"/>
              <a:t>- </a:t>
            </a:r>
            <a:r>
              <a:rPr lang="en-US" sz="2400" dirty="0" smtClean="0"/>
              <a:t>Gary McGraw, “Software Security </a:t>
            </a:r>
            <a:r>
              <a:rPr lang="mr-IN" sz="2400" dirty="0" smtClean="0"/>
              <a:t>–</a:t>
            </a:r>
            <a:r>
              <a:rPr lang="en-US" sz="2400" dirty="0" smtClean="0"/>
              <a:t> Building Security In”</a:t>
            </a:r>
            <a:endParaRPr lang="en-US" sz="2400" dirty="0"/>
          </a:p>
        </p:txBody>
      </p:sp>
      <p:pic>
        <p:nvPicPr>
          <p:cNvPr id="5" name="Picture 4"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024" y="3425920"/>
            <a:ext cx="2282354" cy="2282354"/>
          </a:xfrm>
          <a:prstGeom prst="rect">
            <a:avLst/>
          </a:prstGeom>
        </p:spPr>
      </p:pic>
      <p:sp>
        <p:nvSpPr>
          <p:cNvPr id="6" name="Block Arc 5"/>
          <p:cNvSpPr/>
          <p:nvPr/>
        </p:nvSpPr>
        <p:spPr>
          <a:xfrm rot="5400000">
            <a:off x="3528964" y="3149570"/>
            <a:ext cx="2826444" cy="2708035"/>
          </a:xfrm>
          <a:prstGeom prst="blockArc">
            <a:avLst>
              <a:gd name="adj1" fmla="val 10800000"/>
              <a:gd name="adj2" fmla="val 21288424"/>
              <a:gd name="adj3" fmla="val 376"/>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6296204" y="5168863"/>
            <a:ext cx="2098050" cy="461665"/>
          </a:xfrm>
          <a:prstGeom prst="rect">
            <a:avLst/>
          </a:prstGeom>
          <a:noFill/>
        </p:spPr>
        <p:txBody>
          <a:bodyPr wrap="none" rtlCol="0">
            <a:spAutoFit/>
          </a:bodyPr>
          <a:lstStyle/>
          <a:p>
            <a:r>
              <a:rPr lang="en-US" sz="2400" dirty="0"/>
              <a:t>Break Software </a:t>
            </a:r>
          </a:p>
        </p:txBody>
      </p:sp>
      <p:sp>
        <p:nvSpPr>
          <p:cNvPr id="8" name="TextBox 7"/>
          <p:cNvSpPr txBox="1"/>
          <p:nvPr/>
        </p:nvSpPr>
        <p:spPr>
          <a:xfrm>
            <a:off x="1145398" y="4292458"/>
            <a:ext cx="1728207" cy="461665"/>
          </a:xfrm>
          <a:prstGeom prst="rect">
            <a:avLst/>
          </a:prstGeom>
          <a:noFill/>
        </p:spPr>
        <p:txBody>
          <a:bodyPr wrap="none" rtlCol="0">
            <a:spAutoFit/>
          </a:bodyPr>
          <a:lstStyle/>
          <a:p>
            <a:r>
              <a:rPr lang="en-US" sz="2400" dirty="0" smtClean="0"/>
              <a:t>Fix Software </a:t>
            </a:r>
            <a:endParaRPr lang="en-US" sz="2400" dirty="0"/>
          </a:p>
        </p:txBody>
      </p:sp>
      <p:sp>
        <p:nvSpPr>
          <p:cNvPr id="9" name="Block Arc 8"/>
          <p:cNvSpPr/>
          <p:nvPr/>
        </p:nvSpPr>
        <p:spPr>
          <a:xfrm rot="16200000" flipH="1">
            <a:off x="2814401" y="3149570"/>
            <a:ext cx="2826444" cy="2708035"/>
          </a:xfrm>
          <a:prstGeom prst="blockArc">
            <a:avLst>
              <a:gd name="adj1" fmla="val 10800000"/>
              <a:gd name="adj2" fmla="val 21288424"/>
              <a:gd name="adj3" fmla="val 376"/>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Isosceles Triangle 9"/>
          <p:cNvSpPr/>
          <p:nvPr/>
        </p:nvSpPr>
        <p:spPr>
          <a:xfrm rot="15181417">
            <a:off x="4726022" y="5805844"/>
            <a:ext cx="540141" cy="234419"/>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rot="4381417">
            <a:off x="3893383" y="2973155"/>
            <a:ext cx="540141" cy="234419"/>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72890" y="2470853"/>
            <a:ext cx="3000942" cy="461665"/>
          </a:xfrm>
          <a:prstGeom prst="rect">
            <a:avLst/>
          </a:prstGeom>
          <a:noFill/>
        </p:spPr>
        <p:txBody>
          <a:bodyPr wrap="none" rtlCol="0">
            <a:spAutoFit/>
          </a:bodyPr>
          <a:lstStyle/>
          <a:p>
            <a:r>
              <a:rPr lang="en-US" sz="2400" b="1" dirty="0" smtClean="0"/>
              <a:t>Build Secure Software </a:t>
            </a:r>
            <a:endParaRPr lang="en-US" sz="2400" b="1" dirty="0"/>
          </a:p>
        </p:txBody>
      </p:sp>
    </p:spTree>
    <p:extLst>
      <p:ext uri="{BB962C8B-B14F-4D97-AF65-F5344CB8AC3E}">
        <p14:creationId xmlns:p14="http://schemas.microsoft.com/office/powerpoint/2010/main" val="7676792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lstStyle/>
          <a:p>
            <a:r>
              <a:rPr lang="en-US" b="1" dirty="0" smtClean="0"/>
              <a:t>Objectives</a:t>
            </a:r>
            <a:endParaRPr lang="en-US" b="1" dirty="0"/>
          </a:p>
        </p:txBody>
      </p:sp>
      <p:sp>
        <p:nvSpPr>
          <p:cNvPr id="3" name="Content Placeholder 2"/>
          <p:cNvSpPr>
            <a:spLocks noGrp="1"/>
          </p:cNvSpPr>
          <p:nvPr>
            <p:ph idx="1"/>
          </p:nvPr>
        </p:nvSpPr>
        <p:spPr>
          <a:xfrm>
            <a:off x="457200" y="1229506"/>
            <a:ext cx="8229600" cy="1465750"/>
          </a:xfrm>
        </p:spPr>
        <p:txBody>
          <a:bodyPr>
            <a:normAutofit/>
          </a:bodyPr>
          <a:lstStyle/>
          <a:p>
            <a:pPr marL="0" indent="0" algn="ctr">
              <a:buNone/>
            </a:pPr>
            <a:r>
              <a:rPr lang="en-US" dirty="0" smtClean="0"/>
              <a:t>To introduce you to the field of </a:t>
            </a:r>
            <a:r>
              <a:rPr lang="en-US" b="1" dirty="0" smtClean="0"/>
              <a:t>secure software engineering</a:t>
            </a:r>
          </a:p>
          <a:p>
            <a:pPr marL="0" indent="0">
              <a:buNone/>
            </a:pPr>
            <a:endParaRPr lang="en-US" sz="2400" b="1" dirty="0" smtClean="0"/>
          </a:p>
          <a:p>
            <a:pPr marL="0" indent="0">
              <a:buNone/>
            </a:pPr>
            <a:endParaRPr lang="en-US" dirty="0" smtClean="0"/>
          </a:p>
        </p:txBody>
      </p:sp>
      <p:sp>
        <p:nvSpPr>
          <p:cNvPr id="12" name="Rectangle 11"/>
          <p:cNvSpPr/>
          <p:nvPr/>
        </p:nvSpPr>
        <p:spPr>
          <a:xfrm>
            <a:off x="656314" y="2989877"/>
            <a:ext cx="7831372" cy="3539431"/>
          </a:xfrm>
          <a:prstGeom prst="rect">
            <a:avLst/>
          </a:prstGeom>
          <a:ln w="12700">
            <a:solidFill>
              <a:schemeClr val="tx1"/>
            </a:solidFill>
          </a:ln>
        </p:spPr>
        <p:txBody>
          <a:bodyPr wrap="square">
            <a:spAutoFit/>
          </a:bodyPr>
          <a:lstStyle/>
          <a:p>
            <a:pPr marL="285750" indent="-285750">
              <a:buFont typeface="Arial"/>
              <a:buChar char="•"/>
            </a:pPr>
            <a:r>
              <a:rPr lang="en-US" sz="2800" dirty="0" smtClean="0"/>
              <a:t>Identify </a:t>
            </a:r>
            <a:r>
              <a:rPr lang="en-US" sz="2800" dirty="0"/>
              <a:t>key security concepts and threats to software systems</a:t>
            </a:r>
            <a:r>
              <a:rPr lang="en-US" sz="2800" dirty="0" smtClean="0"/>
              <a:t>;</a:t>
            </a:r>
          </a:p>
          <a:p>
            <a:pPr marL="285750" indent="-285750">
              <a:buFont typeface="Arial"/>
              <a:buChar char="•"/>
            </a:pPr>
            <a:endParaRPr lang="en-US" sz="2800" dirty="0" smtClean="0"/>
          </a:p>
          <a:p>
            <a:pPr marL="285750" indent="-285750">
              <a:buFont typeface="Arial"/>
              <a:buChar char="•"/>
            </a:pPr>
            <a:r>
              <a:rPr lang="en-US" sz="2800" dirty="0" smtClean="0"/>
              <a:t>Distinguish </a:t>
            </a:r>
            <a:r>
              <a:rPr lang="en-US" sz="2800" dirty="0"/>
              <a:t>the most common classes of vulnerabilities in software projects</a:t>
            </a:r>
            <a:r>
              <a:rPr lang="en-US" sz="2800" dirty="0" smtClean="0"/>
              <a:t>;</a:t>
            </a:r>
          </a:p>
          <a:p>
            <a:pPr marL="285750" indent="-285750">
              <a:buFont typeface="Arial"/>
              <a:buChar char="•"/>
            </a:pPr>
            <a:endParaRPr lang="en-US" sz="2800" dirty="0" smtClean="0"/>
          </a:p>
          <a:p>
            <a:pPr marL="285750" indent="-285750">
              <a:buFont typeface="Arial"/>
              <a:buChar char="•"/>
            </a:pPr>
            <a:r>
              <a:rPr lang="en-US" sz="2800" dirty="0" smtClean="0"/>
              <a:t>Select </a:t>
            </a:r>
            <a:r>
              <a:rPr lang="en-US" sz="2800" dirty="0"/>
              <a:t>countermeasures that could be applied to mitigate vulnerabilities</a:t>
            </a:r>
            <a:r>
              <a:rPr lang="en-US" sz="2800" dirty="0" smtClean="0"/>
              <a:t>;</a:t>
            </a:r>
          </a:p>
        </p:txBody>
      </p:sp>
      <p:sp>
        <p:nvSpPr>
          <p:cNvPr id="13" name="TextBox 12"/>
          <p:cNvSpPr txBox="1"/>
          <p:nvPr/>
        </p:nvSpPr>
        <p:spPr>
          <a:xfrm>
            <a:off x="7221895" y="2464423"/>
            <a:ext cx="1265791" cy="461665"/>
          </a:xfrm>
          <a:prstGeom prst="rect">
            <a:avLst/>
          </a:prstGeom>
          <a:noFill/>
        </p:spPr>
        <p:txBody>
          <a:bodyPr wrap="none" rtlCol="0">
            <a:spAutoFit/>
          </a:bodyPr>
          <a:lstStyle/>
          <a:p>
            <a:r>
              <a:rPr lang="en-US" sz="2400" dirty="0" smtClean="0"/>
              <a:t>Knowing</a:t>
            </a:r>
            <a:endParaRPr lang="en-US" sz="2400" dirty="0"/>
          </a:p>
        </p:txBody>
      </p:sp>
    </p:spTree>
    <p:extLst>
      <p:ext uri="{BB962C8B-B14F-4D97-AF65-F5344CB8AC3E}">
        <p14:creationId xmlns:p14="http://schemas.microsoft.com/office/powerpoint/2010/main" val="23767857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lstStyle/>
          <a:p>
            <a:r>
              <a:rPr lang="en-US" b="1" dirty="0" smtClean="0"/>
              <a:t>Objectives</a:t>
            </a:r>
            <a:endParaRPr lang="en-US" b="1" dirty="0"/>
          </a:p>
        </p:txBody>
      </p:sp>
      <p:sp>
        <p:nvSpPr>
          <p:cNvPr id="3" name="Content Placeholder 2"/>
          <p:cNvSpPr>
            <a:spLocks noGrp="1"/>
          </p:cNvSpPr>
          <p:nvPr>
            <p:ph idx="1"/>
          </p:nvPr>
        </p:nvSpPr>
        <p:spPr>
          <a:xfrm>
            <a:off x="457200" y="1229506"/>
            <a:ext cx="8229600" cy="1465750"/>
          </a:xfrm>
        </p:spPr>
        <p:txBody>
          <a:bodyPr>
            <a:normAutofit/>
          </a:bodyPr>
          <a:lstStyle/>
          <a:p>
            <a:pPr marL="0" indent="0" algn="ctr">
              <a:buNone/>
            </a:pPr>
            <a:r>
              <a:rPr lang="en-US" dirty="0" smtClean="0"/>
              <a:t>To introduce you to the field of </a:t>
            </a:r>
            <a:r>
              <a:rPr lang="en-US" b="1" dirty="0" smtClean="0"/>
              <a:t>secure software engineering</a:t>
            </a:r>
          </a:p>
          <a:p>
            <a:pPr marL="0" indent="0">
              <a:buNone/>
            </a:pPr>
            <a:endParaRPr lang="en-US" sz="2400" b="1" dirty="0" smtClean="0"/>
          </a:p>
          <a:p>
            <a:pPr marL="0" indent="0">
              <a:buNone/>
            </a:pPr>
            <a:endParaRPr lang="en-US" dirty="0" smtClean="0"/>
          </a:p>
        </p:txBody>
      </p:sp>
      <p:sp>
        <p:nvSpPr>
          <p:cNvPr id="12" name="Rectangle 11"/>
          <p:cNvSpPr/>
          <p:nvPr/>
        </p:nvSpPr>
        <p:spPr>
          <a:xfrm>
            <a:off x="656314" y="2989877"/>
            <a:ext cx="7831372" cy="2246769"/>
          </a:xfrm>
          <a:prstGeom prst="rect">
            <a:avLst/>
          </a:prstGeom>
          <a:ln w="12700">
            <a:solidFill>
              <a:schemeClr val="tx1"/>
            </a:solidFill>
          </a:ln>
        </p:spPr>
        <p:txBody>
          <a:bodyPr wrap="square">
            <a:spAutoFit/>
          </a:bodyPr>
          <a:lstStyle/>
          <a:p>
            <a:pPr marL="285750" indent="-285750">
              <a:buFont typeface="Arial"/>
              <a:buChar char="•"/>
            </a:pPr>
            <a:r>
              <a:rPr lang="en-US" sz="2800" dirty="0"/>
              <a:t>Identify and exploit security vulnerabilities in software projects</a:t>
            </a:r>
            <a:r>
              <a:rPr lang="en-US" sz="2800" dirty="0" smtClean="0"/>
              <a:t>;</a:t>
            </a:r>
          </a:p>
          <a:p>
            <a:pPr marL="285750" indent="-285750">
              <a:buFont typeface="Arial"/>
              <a:buChar char="•"/>
            </a:pPr>
            <a:endParaRPr lang="en-US" sz="2800" dirty="0"/>
          </a:p>
          <a:p>
            <a:pPr marL="285750" indent="-285750">
              <a:buFont typeface="Arial"/>
              <a:buChar char="•"/>
            </a:pPr>
            <a:r>
              <a:rPr lang="en-US" sz="2800" dirty="0"/>
              <a:t>Develop patches to remove vulnerabilities from existing software projects;</a:t>
            </a:r>
          </a:p>
        </p:txBody>
      </p:sp>
      <p:sp>
        <p:nvSpPr>
          <p:cNvPr id="13" name="TextBox 12"/>
          <p:cNvSpPr txBox="1"/>
          <p:nvPr/>
        </p:nvSpPr>
        <p:spPr>
          <a:xfrm>
            <a:off x="7221895" y="2464423"/>
            <a:ext cx="973193" cy="461665"/>
          </a:xfrm>
          <a:prstGeom prst="rect">
            <a:avLst/>
          </a:prstGeom>
          <a:noFill/>
        </p:spPr>
        <p:txBody>
          <a:bodyPr wrap="none" rtlCol="0">
            <a:spAutoFit/>
          </a:bodyPr>
          <a:lstStyle/>
          <a:p>
            <a:r>
              <a:rPr lang="en-US" sz="2400" dirty="0" smtClean="0"/>
              <a:t>Acting</a:t>
            </a:r>
            <a:endParaRPr lang="en-US" sz="2400" dirty="0"/>
          </a:p>
        </p:txBody>
      </p:sp>
    </p:spTree>
    <p:extLst>
      <p:ext uri="{BB962C8B-B14F-4D97-AF65-F5344CB8AC3E}">
        <p14:creationId xmlns:p14="http://schemas.microsoft.com/office/powerpoint/2010/main" val="13587690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lstStyle/>
          <a:p>
            <a:r>
              <a:rPr lang="en-US" b="1" dirty="0" smtClean="0"/>
              <a:t>Objectives</a:t>
            </a:r>
            <a:endParaRPr lang="en-US" b="1" dirty="0"/>
          </a:p>
        </p:txBody>
      </p:sp>
      <p:sp>
        <p:nvSpPr>
          <p:cNvPr id="3" name="Content Placeholder 2"/>
          <p:cNvSpPr>
            <a:spLocks noGrp="1"/>
          </p:cNvSpPr>
          <p:nvPr>
            <p:ph idx="1"/>
          </p:nvPr>
        </p:nvSpPr>
        <p:spPr>
          <a:xfrm>
            <a:off x="457200" y="1229506"/>
            <a:ext cx="8229600" cy="1465750"/>
          </a:xfrm>
        </p:spPr>
        <p:txBody>
          <a:bodyPr>
            <a:normAutofit/>
          </a:bodyPr>
          <a:lstStyle/>
          <a:p>
            <a:pPr marL="0" indent="0" algn="ctr">
              <a:buNone/>
            </a:pPr>
            <a:r>
              <a:rPr lang="en-US" dirty="0" smtClean="0"/>
              <a:t>To introduce you to the field of </a:t>
            </a:r>
            <a:r>
              <a:rPr lang="en-US" b="1" dirty="0" smtClean="0"/>
              <a:t>secure software engineering</a:t>
            </a:r>
          </a:p>
          <a:p>
            <a:pPr marL="0" indent="0">
              <a:buNone/>
            </a:pPr>
            <a:endParaRPr lang="en-US" sz="2400" b="1" dirty="0" smtClean="0"/>
          </a:p>
          <a:p>
            <a:pPr marL="0" indent="0">
              <a:buNone/>
            </a:pPr>
            <a:endParaRPr lang="en-US" dirty="0" smtClean="0"/>
          </a:p>
        </p:txBody>
      </p:sp>
      <p:sp>
        <p:nvSpPr>
          <p:cNvPr id="12" name="Rectangle 11"/>
          <p:cNvSpPr/>
          <p:nvPr/>
        </p:nvSpPr>
        <p:spPr>
          <a:xfrm>
            <a:off x="656314" y="2989877"/>
            <a:ext cx="7831372" cy="3108544"/>
          </a:xfrm>
          <a:prstGeom prst="rect">
            <a:avLst/>
          </a:prstGeom>
          <a:ln w="12700">
            <a:solidFill>
              <a:schemeClr val="tx1"/>
            </a:solidFill>
          </a:ln>
        </p:spPr>
        <p:txBody>
          <a:bodyPr wrap="square">
            <a:spAutoFit/>
          </a:bodyPr>
          <a:lstStyle/>
          <a:p>
            <a:pPr marL="285750" indent="-285750">
              <a:buFont typeface="Arial"/>
              <a:buChar char="•"/>
            </a:pPr>
            <a:r>
              <a:rPr lang="en-US" sz="2800" dirty="0"/>
              <a:t>Work in teams, share work fairly and meet the obligations set by the group</a:t>
            </a:r>
            <a:r>
              <a:rPr lang="en-US" sz="2800" dirty="0" smtClean="0"/>
              <a:t>;</a:t>
            </a:r>
          </a:p>
          <a:p>
            <a:endParaRPr lang="en-US" sz="2800" dirty="0"/>
          </a:p>
          <a:p>
            <a:pPr marL="285750" indent="-285750">
              <a:buFont typeface="Arial"/>
              <a:buChar char="•"/>
            </a:pPr>
            <a:r>
              <a:rPr lang="en-US" sz="2800" dirty="0"/>
              <a:t>Be curious about latest security vulnerabilities and patches</a:t>
            </a:r>
            <a:r>
              <a:rPr lang="en-US" sz="2800" dirty="0" smtClean="0"/>
              <a:t>;</a:t>
            </a:r>
          </a:p>
          <a:p>
            <a:pPr marL="285750" indent="-285750">
              <a:buFont typeface="Arial"/>
              <a:buChar char="•"/>
            </a:pPr>
            <a:endParaRPr lang="en-US" sz="2800" dirty="0"/>
          </a:p>
          <a:p>
            <a:pPr marL="285750" indent="-285750">
              <a:buFont typeface="Arial"/>
              <a:buChar char="•"/>
            </a:pPr>
            <a:r>
              <a:rPr lang="en-US" sz="2800" dirty="0" smtClean="0"/>
              <a:t>Actively </a:t>
            </a:r>
            <a:r>
              <a:rPr lang="en-US" sz="2800" dirty="0"/>
              <a:t>Promote security practices</a:t>
            </a:r>
          </a:p>
        </p:txBody>
      </p:sp>
      <p:sp>
        <p:nvSpPr>
          <p:cNvPr id="13" name="TextBox 12"/>
          <p:cNvSpPr txBox="1"/>
          <p:nvPr/>
        </p:nvSpPr>
        <p:spPr>
          <a:xfrm>
            <a:off x="7221895" y="2464423"/>
            <a:ext cx="882423" cy="461665"/>
          </a:xfrm>
          <a:prstGeom prst="rect">
            <a:avLst/>
          </a:prstGeom>
          <a:noFill/>
        </p:spPr>
        <p:txBody>
          <a:bodyPr wrap="none" rtlCol="0">
            <a:spAutoFit/>
          </a:bodyPr>
          <a:lstStyle/>
          <a:p>
            <a:r>
              <a:rPr lang="en-US" sz="2400" dirty="0" smtClean="0"/>
              <a:t>Being</a:t>
            </a:r>
            <a:endParaRPr lang="en-US" sz="2400" dirty="0"/>
          </a:p>
        </p:txBody>
      </p:sp>
    </p:spTree>
    <p:extLst>
      <p:ext uri="{BB962C8B-B14F-4D97-AF65-F5344CB8AC3E}">
        <p14:creationId xmlns:p14="http://schemas.microsoft.com/office/powerpoint/2010/main" val="31008003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79082"/>
            <a:ext cx="8915400" cy="5157477"/>
          </a:xfrm>
        </p:spPr>
        <p:txBody>
          <a:bodyPr>
            <a:normAutofit/>
          </a:bodyPr>
          <a:lstStyle/>
          <a:p>
            <a:r>
              <a:rPr lang="en-US" sz="2700" b="1" dirty="0" smtClean="0"/>
              <a:t>Part 1 (Build It): </a:t>
            </a:r>
            <a:r>
              <a:rPr lang="en-US" sz="2700" dirty="0" smtClean="0"/>
              <a:t>Learning how to build web applications using </a:t>
            </a:r>
            <a:r>
              <a:rPr lang="en-US" sz="2700" dirty="0" err="1" smtClean="0"/>
              <a:t>Springboot</a:t>
            </a:r>
            <a:r>
              <a:rPr lang="en-US" sz="2700" dirty="0" smtClean="0"/>
              <a:t> + Hibernate</a:t>
            </a:r>
          </a:p>
          <a:p>
            <a:endParaRPr lang="en-US" sz="1800" b="1" dirty="0" smtClean="0"/>
          </a:p>
          <a:p>
            <a:endParaRPr lang="en-US" sz="1800" b="1" dirty="0"/>
          </a:p>
          <a:p>
            <a:endParaRPr lang="en-US" sz="1800" b="1" dirty="0" smtClean="0"/>
          </a:p>
          <a:p>
            <a:r>
              <a:rPr lang="en-US" sz="2700" b="1" dirty="0" smtClean="0"/>
              <a:t>Part 2 (Break It): </a:t>
            </a:r>
            <a:r>
              <a:rPr lang="en-US" sz="2700" dirty="0" smtClean="0"/>
              <a:t>Top 10 OWASP Software vulnerabilities</a:t>
            </a:r>
          </a:p>
          <a:p>
            <a:endParaRPr lang="en-US" sz="1800" b="1" dirty="0" smtClean="0"/>
          </a:p>
          <a:p>
            <a:endParaRPr lang="en-US" sz="1800" b="1" dirty="0"/>
          </a:p>
          <a:p>
            <a:endParaRPr lang="en-US" sz="1800" b="1" dirty="0" smtClean="0"/>
          </a:p>
          <a:p>
            <a:endParaRPr lang="en-US" sz="1800" b="1" dirty="0" smtClean="0"/>
          </a:p>
          <a:p>
            <a:r>
              <a:rPr lang="en-US" sz="2700" b="1" dirty="0" smtClean="0"/>
              <a:t>Part 3 (Fix it): </a:t>
            </a:r>
            <a:r>
              <a:rPr lang="en-US" sz="2700" dirty="0" smtClean="0"/>
              <a:t>Building patches to fix software vulnerabilities</a:t>
            </a:r>
          </a:p>
          <a:p>
            <a:endParaRPr lang="en-US" dirty="0"/>
          </a:p>
          <a:p>
            <a:endParaRPr lang="en-US" dirty="0" smtClean="0"/>
          </a:p>
          <a:p>
            <a:endParaRPr lang="en-US" dirty="0"/>
          </a:p>
          <a:p>
            <a:endParaRPr lang="en-US" dirty="0" smtClean="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Outline of the Module</a:t>
            </a:r>
            <a:endParaRPr lang="en-US" b="1" dirty="0"/>
          </a:p>
        </p:txBody>
      </p:sp>
    </p:spTree>
    <p:extLst>
      <p:ext uri="{BB962C8B-B14F-4D97-AF65-F5344CB8AC3E}">
        <p14:creationId xmlns:p14="http://schemas.microsoft.com/office/powerpoint/2010/main" val="25434783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Relevant Contacts</a:t>
            </a:r>
            <a:endParaRPr lang="en-US" b="1" dirty="0"/>
          </a:p>
        </p:txBody>
      </p:sp>
      <p:sp>
        <p:nvSpPr>
          <p:cNvPr id="3" name="Content Placeholder 2"/>
          <p:cNvSpPr>
            <a:spLocks noGrp="1"/>
          </p:cNvSpPr>
          <p:nvPr>
            <p:ph idx="1"/>
          </p:nvPr>
        </p:nvSpPr>
        <p:spPr>
          <a:xfrm>
            <a:off x="457200" y="1600200"/>
            <a:ext cx="8541782" cy="5084104"/>
          </a:xfrm>
        </p:spPr>
        <p:txBody>
          <a:bodyPr>
            <a:normAutofit/>
          </a:bodyPr>
          <a:lstStyle/>
          <a:p>
            <a:r>
              <a:rPr lang="en-US" b="1" dirty="0" smtClean="0"/>
              <a:t>Lecturer:</a:t>
            </a:r>
          </a:p>
          <a:p>
            <a:pPr lvl="1"/>
            <a:r>
              <a:rPr lang="en-US" dirty="0" smtClean="0"/>
              <a:t>Liliana Pasquale (</a:t>
            </a:r>
            <a:r>
              <a:rPr lang="en-US" dirty="0" smtClean="0">
                <a:hlinkClick r:id="rId3"/>
              </a:rPr>
              <a:t>liliana.pasquale@ucd.ie</a:t>
            </a:r>
            <a:r>
              <a:rPr lang="en-US" dirty="0" smtClean="0"/>
              <a:t>)</a:t>
            </a:r>
          </a:p>
          <a:p>
            <a:endParaRPr lang="en-US" b="1" dirty="0" smtClean="0"/>
          </a:p>
          <a:p>
            <a:pPr marL="457200" lvl="1" indent="0">
              <a:buNone/>
            </a:pPr>
            <a:endParaRPr lang="en-US" dirty="0" smtClean="0"/>
          </a:p>
          <a:p>
            <a:pPr marL="0" indent="0">
              <a:buNone/>
            </a:pPr>
            <a:endParaRPr lang="en-US" dirty="0"/>
          </a:p>
          <a:p>
            <a:endParaRPr lang="en-US" dirty="0" smtClean="0"/>
          </a:p>
        </p:txBody>
      </p:sp>
    </p:spTree>
    <p:extLst>
      <p:ext uri="{BB962C8B-B14F-4D97-AF65-F5344CB8AC3E}">
        <p14:creationId xmlns:p14="http://schemas.microsoft.com/office/powerpoint/2010/main" val="3486346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79082"/>
            <a:ext cx="8682763" cy="5157477"/>
          </a:xfrm>
        </p:spPr>
        <p:txBody>
          <a:bodyPr>
            <a:normAutofit fontScale="92500" lnSpcReduction="10000"/>
          </a:bodyPr>
          <a:lstStyle/>
          <a:p>
            <a:r>
              <a:rPr lang="en-US" sz="2700" b="1" dirty="0" smtClean="0"/>
              <a:t>Part 1 (Build It): </a:t>
            </a:r>
            <a:r>
              <a:rPr lang="en-US" sz="2700" dirty="0" smtClean="0"/>
              <a:t>Learning how to build web applications using </a:t>
            </a:r>
            <a:r>
              <a:rPr lang="en-US" sz="2700" dirty="0" err="1" smtClean="0"/>
              <a:t>Springboot</a:t>
            </a:r>
            <a:r>
              <a:rPr lang="en-US" sz="2700" dirty="0" smtClean="0"/>
              <a:t> + Hibernate</a:t>
            </a:r>
          </a:p>
          <a:p>
            <a:pPr lvl="1"/>
            <a:r>
              <a:rPr lang="en-US" sz="2300" b="1" dirty="0" smtClean="0"/>
              <a:t>Assignment 1: </a:t>
            </a:r>
            <a:r>
              <a:rPr lang="en-US" sz="2300" dirty="0" smtClean="0"/>
              <a:t>Implement in a team of 3 a very simple web application simulating a hotel reservation system (20%)</a:t>
            </a:r>
          </a:p>
          <a:p>
            <a:pPr marL="0" indent="0">
              <a:buNone/>
            </a:pPr>
            <a:endParaRPr lang="en-US" sz="1800" b="1" dirty="0" smtClean="0"/>
          </a:p>
          <a:p>
            <a:pPr marL="0" indent="0">
              <a:buNone/>
            </a:pPr>
            <a:endParaRPr lang="en-US" sz="1800" b="1" dirty="0" smtClean="0"/>
          </a:p>
          <a:p>
            <a:r>
              <a:rPr lang="en-US" sz="2700" b="1" dirty="0" smtClean="0"/>
              <a:t>Part 2 (Break It): </a:t>
            </a:r>
            <a:r>
              <a:rPr lang="en-US" sz="2700" dirty="0" smtClean="0"/>
              <a:t>Top 10 OWASP Software vulnerabilities</a:t>
            </a:r>
          </a:p>
          <a:p>
            <a:pPr lvl="1"/>
            <a:r>
              <a:rPr lang="en-US" sz="2300" b="1" dirty="0" smtClean="0"/>
              <a:t>Assignment 2: </a:t>
            </a:r>
            <a:r>
              <a:rPr lang="en-US" sz="2300" dirty="0" smtClean="0"/>
              <a:t>You will be given a web application developed by another team and have to discuss how vulnerabilities can be exploited (40%)</a:t>
            </a:r>
            <a:endParaRPr lang="en-US" sz="1800" b="1" dirty="0" smtClean="0"/>
          </a:p>
          <a:p>
            <a:pPr marL="0" indent="0">
              <a:buNone/>
            </a:pPr>
            <a:endParaRPr lang="en-US" sz="1800" b="1" dirty="0" smtClean="0"/>
          </a:p>
          <a:p>
            <a:endParaRPr lang="en-US" sz="1800" b="1" dirty="0" smtClean="0"/>
          </a:p>
          <a:p>
            <a:r>
              <a:rPr lang="en-US" sz="2700" b="1" dirty="0" smtClean="0"/>
              <a:t>Part 3 (Fix it): </a:t>
            </a:r>
            <a:r>
              <a:rPr lang="en-US" sz="2700" dirty="0" smtClean="0"/>
              <a:t>Building patches to fix software vulnerabilities</a:t>
            </a:r>
          </a:p>
          <a:p>
            <a:pPr lvl="1"/>
            <a:r>
              <a:rPr lang="en-US" sz="2300" b="1" dirty="0" smtClean="0"/>
              <a:t>Assignment 3: </a:t>
            </a:r>
            <a:r>
              <a:rPr lang="en-US" sz="2300" dirty="0" smtClean="0"/>
              <a:t>Fix the vulnerabilities that were discovered in your web application (</a:t>
            </a:r>
            <a:r>
              <a:rPr lang="en-US" sz="2300" dirty="0"/>
              <a:t>3</a:t>
            </a:r>
            <a:r>
              <a:rPr lang="en-US" sz="2300" dirty="0" smtClean="0"/>
              <a:t>0%)</a:t>
            </a:r>
            <a:endParaRPr lang="en-US" sz="1800" b="1" dirty="0" smtClean="0"/>
          </a:p>
          <a:p>
            <a:pPr lvl="1"/>
            <a:endParaRPr lang="en-US" sz="2300" dirty="0" smtClean="0"/>
          </a:p>
          <a:p>
            <a:endParaRPr lang="en-US" dirty="0"/>
          </a:p>
          <a:p>
            <a:endParaRPr lang="en-US" dirty="0" smtClean="0"/>
          </a:p>
          <a:p>
            <a:endParaRPr lang="en-US" dirty="0"/>
          </a:p>
          <a:p>
            <a:endParaRPr lang="en-US" dirty="0" smtClean="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Outline of the Module</a:t>
            </a:r>
            <a:endParaRPr lang="en-US" b="1" dirty="0"/>
          </a:p>
        </p:txBody>
      </p:sp>
    </p:spTree>
    <p:extLst>
      <p:ext uri="{BB962C8B-B14F-4D97-AF65-F5344CB8AC3E}">
        <p14:creationId xmlns:p14="http://schemas.microsoft.com/office/powerpoint/2010/main" val="25003363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79082"/>
            <a:ext cx="8682763" cy="5578918"/>
          </a:xfrm>
        </p:spPr>
        <p:txBody>
          <a:bodyPr>
            <a:normAutofit fontScale="92500" lnSpcReduction="10000"/>
          </a:bodyPr>
          <a:lstStyle/>
          <a:p>
            <a:r>
              <a:rPr lang="en-US" sz="2700" b="1" dirty="0" smtClean="0"/>
              <a:t>Part 1 (Build It): </a:t>
            </a:r>
            <a:r>
              <a:rPr lang="en-US" sz="2700" dirty="0" smtClean="0"/>
              <a:t>Learning how to build web applications using </a:t>
            </a:r>
            <a:r>
              <a:rPr lang="en-US" sz="2700" dirty="0" err="1" smtClean="0"/>
              <a:t>Springboot</a:t>
            </a:r>
            <a:r>
              <a:rPr lang="en-US" sz="2700" dirty="0" smtClean="0"/>
              <a:t> + Hibernate</a:t>
            </a:r>
          </a:p>
          <a:p>
            <a:pPr lvl="1"/>
            <a:r>
              <a:rPr lang="en-US" sz="2300" b="1" dirty="0" smtClean="0"/>
              <a:t>Assignment 1: </a:t>
            </a:r>
            <a:r>
              <a:rPr lang="en-US" sz="2300" dirty="0" smtClean="0"/>
              <a:t>Implement in a team of 3 a very simple web application simulating a hotel reservation system (20%)</a:t>
            </a:r>
          </a:p>
          <a:p>
            <a:pPr lvl="1"/>
            <a:r>
              <a:rPr lang="en-US" sz="2300" b="1" dirty="0" smtClean="0">
                <a:solidFill>
                  <a:srgbClr val="FF0000"/>
                </a:solidFill>
              </a:rPr>
              <a:t>Due Mar 1</a:t>
            </a:r>
            <a:endParaRPr lang="en-US" sz="1800" b="1" dirty="0" smtClean="0">
              <a:solidFill>
                <a:srgbClr val="FF0000"/>
              </a:solidFill>
            </a:endParaRPr>
          </a:p>
          <a:p>
            <a:pPr marL="0" indent="0">
              <a:buNone/>
            </a:pPr>
            <a:endParaRPr lang="en-US" sz="1800" b="1" dirty="0" smtClean="0"/>
          </a:p>
          <a:p>
            <a:r>
              <a:rPr lang="en-US" sz="2700" b="1" dirty="0" smtClean="0"/>
              <a:t>Part 2 (Break It): </a:t>
            </a:r>
            <a:r>
              <a:rPr lang="en-US" sz="2700" dirty="0" smtClean="0"/>
              <a:t>Top 10 OWASP Software vulnerabilities</a:t>
            </a:r>
          </a:p>
          <a:p>
            <a:pPr lvl="1"/>
            <a:r>
              <a:rPr lang="en-US" sz="2300" b="1" dirty="0" smtClean="0"/>
              <a:t>Assignment 2: </a:t>
            </a:r>
            <a:r>
              <a:rPr lang="en-US" sz="2300" dirty="0" smtClean="0"/>
              <a:t>You will be given a web application developed by another team and have to discuss how vulnerabilities can be exploited (40%)</a:t>
            </a:r>
          </a:p>
          <a:p>
            <a:pPr lvl="1"/>
            <a:r>
              <a:rPr lang="en-US" sz="2300" b="1" dirty="0" smtClean="0">
                <a:solidFill>
                  <a:srgbClr val="FF0000"/>
                </a:solidFill>
              </a:rPr>
              <a:t>Due Apr 8</a:t>
            </a:r>
            <a:endParaRPr lang="en-US" sz="1800" b="1" dirty="0" smtClean="0">
              <a:solidFill>
                <a:srgbClr val="FF0000"/>
              </a:solidFill>
            </a:endParaRPr>
          </a:p>
          <a:p>
            <a:endParaRPr lang="en-US" sz="1800" b="1" dirty="0" smtClean="0"/>
          </a:p>
          <a:p>
            <a:r>
              <a:rPr lang="en-US" sz="2700" b="1" dirty="0" smtClean="0"/>
              <a:t>Part 3 (Fix it): </a:t>
            </a:r>
            <a:r>
              <a:rPr lang="en-US" sz="2700" dirty="0" smtClean="0"/>
              <a:t>Build patches to fix software vulnerabilities</a:t>
            </a:r>
          </a:p>
          <a:p>
            <a:pPr lvl="1"/>
            <a:r>
              <a:rPr lang="en-US" sz="2300" b="1" dirty="0" smtClean="0"/>
              <a:t>Assignment 3: </a:t>
            </a:r>
            <a:r>
              <a:rPr lang="en-US" sz="2300" dirty="0" smtClean="0"/>
              <a:t>Fix the vulnerabilities that were discovered in your web application (</a:t>
            </a:r>
            <a:r>
              <a:rPr lang="en-US" sz="2300" dirty="0"/>
              <a:t>3</a:t>
            </a:r>
            <a:r>
              <a:rPr lang="en-US" sz="2300" dirty="0" smtClean="0"/>
              <a:t>0%)</a:t>
            </a:r>
          </a:p>
          <a:p>
            <a:pPr lvl="1"/>
            <a:r>
              <a:rPr lang="en-US" sz="2300" b="1" dirty="0" smtClean="0">
                <a:solidFill>
                  <a:srgbClr val="FF0000"/>
                </a:solidFill>
              </a:rPr>
              <a:t>Due Apr 30</a:t>
            </a:r>
            <a:endParaRPr lang="en-US" sz="1800" b="1" dirty="0" smtClean="0">
              <a:solidFill>
                <a:srgbClr val="FF0000"/>
              </a:solidFill>
            </a:endParaRPr>
          </a:p>
          <a:p>
            <a:pPr lvl="1"/>
            <a:endParaRPr lang="en-US" sz="2300" dirty="0" smtClean="0"/>
          </a:p>
          <a:p>
            <a:endParaRPr lang="en-US" dirty="0"/>
          </a:p>
          <a:p>
            <a:endParaRPr lang="en-US" dirty="0" smtClean="0"/>
          </a:p>
          <a:p>
            <a:endParaRPr lang="en-US" dirty="0"/>
          </a:p>
          <a:p>
            <a:endParaRPr lang="en-US" dirty="0" smtClean="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Outline of the Module</a:t>
            </a:r>
            <a:endParaRPr lang="en-US" b="1" dirty="0"/>
          </a:p>
        </p:txBody>
      </p:sp>
    </p:spTree>
    <p:extLst>
      <p:ext uri="{BB962C8B-B14F-4D97-AF65-F5344CB8AC3E}">
        <p14:creationId xmlns:p14="http://schemas.microsoft.com/office/powerpoint/2010/main" val="366708621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lstStyle/>
          <a:p>
            <a:r>
              <a:rPr lang="en-US" b="1" dirty="0" smtClean="0"/>
              <a:t>Assignments</a:t>
            </a:r>
            <a:endParaRPr lang="en-US" b="1" dirty="0"/>
          </a:p>
        </p:txBody>
      </p:sp>
      <p:sp>
        <p:nvSpPr>
          <p:cNvPr id="3" name="Content Placeholder 2"/>
          <p:cNvSpPr>
            <a:spLocks noGrp="1"/>
          </p:cNvSpPr>
          <p:nvPr>
            <p:ph idx="1"/>
          </p:nvPr>
        </p:nvSpPr>
        <p:spPr>
          <a:xfrm>
            <a:off x="457200" y="1229506"/>
            <a:ext cx="8229600" cy="5308082"/>
          </a:xfrm>
        </p:spPr>
        <p:txBody>
          <a:bodyPr>
            <a:normAutofit/>
          </a:bodyPr>
          <a:lstStyle/>
          <a:p>
            <a:r>
              <a:rPr lang="en-US" dirty="0" smtClean="0"/>
              <a:t>Assignments will be performed in teams of 3 students</a:t>
            </a:r>
            <a:endParaRPr lang="en-US" dirty="0"/>
          </a:p>
          <a:p>
            <a:pPr lvl="1"/>
            <a:r>
              <a:rPr lang="en-US" dirty="0" smtClean="0"/>
              <a:t>Form your team now!</a:t>
            </a:r>
          </a:p>
          <a:p>
            <a:pPr lvl="1"/>
            <a:r>
              <a:rPr lang="en-US" dirty="0">
                <a:hlinkClick r:id="rId3"/>
              </a:rPr>
              <a:t>https://docs.google.com/spreadsheets/d/11dYWL36QprSLhDpIqbOfjvYOL57M3JrDW1s7VVsGgHY/edit?usp=</a:t>
            </a:r>
            <a:r>
              <a:rPr lang="en-US" dirty="0" smtClean="0">
                <a:hlinkClick r:id="rId3"/>
              </a:rPr>
              <a:t>sharing</a:t>
            </a:r>
            <a:endParaRPr lang="en-US" dirty="0" smtClean="0"/>
          </a:p>
          <a:p>
            <a:pPr lvl="1"/>
            <a:endParaRPr lang="en-US" dirty="0"/>
          </a:p>
          <a:p>
            <a:pPr lvl="1"/>
            <a:endParaRPr lang="en-US" dirty="0" smtClean="0"/>
          </a:p>
        </p:txBody>
      </p:sp>
    </p:spTree>
    <p:extLst>
      <p:ext uri="{BB962C8B-B14F-4D97-AF65-F5344CB8AC3E}">
        <p14:creationId xmlns:p14="http://schemas.microsoft.com/office/powerpoint/2010/main" val="307329734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80365" y="1229506"/>
            <a:ext cx="3463636" cy="2670204"/>
          </a:xfrm>
          <a:prstGeom prst="rect">
            <a:avLst/>
          </a:prstGeom>
        </p:spPr>
      </p:pic>
      <p:sp>
        <p:nvSpPr>
          <p:cNvPr id="3" name="Content Placeholder 2"/>
          <p:cNvSpPr>
            <a:spLocks noGrp="1"/>
          </p:cNvSpPr>
          <p:nvPr>
            <p:ph idx="1"/>
          </p:nvPr>
        </p:nvSpPr>
        <p:spPr>
          <a:xfrm>
            <a:off x="110990" y="1388548"/>
            <a:ext cx="6145738" cy="5266622"/>
          </a:xfrm>
        </p:spPr>
        <p:txBody>
          <a:bodyPr>
            <a:normAutofit fontScale="92500"/>
          </a:bodyPr>
          <a:lstStyle/>
          <a:p>
            <a:r>
              <a:rPr lang="en-US" dirty="0" smtClean="0"/>
              <a:t>Deliverable deadlines are on the main module page</a:t>
            </a:r>
          </a:p>
          <a:p>
            <a:pPr lvl="1"/>
            <a:endParaRPr lang="en-US" sz="1200" dirty="0" smtClean="0"/>
          </a:p>
          <a:p>
            <a:r>
              <a:rPr lang="en-US" dirty="0" smtClean="0"/>
              <a:t>Late submissions</a:t>
            </a:r>
          </a:p>
          <a:p>
            <a:pPr lvl="1"/>
            <a:r>
              <a:rPr lang="en-US" dirty="0" smtClean="0"/>
              <a:t>NOT by e-mail</a:t>
            </a:r>
          </a:p>
          <a:p>
            <a:pPr lvl="1"/>
            <a:r>
              <a:rPr lang="en-US" dirty="0" smtClean="0"/>
              <a:t>Moodle assignments will remain open for submission after due dates to accommodate late submissions, but penalties will apply:</a:t>
            </a:r>
          </a:p>
          <a:p>
            <a:pPr lvl="2"/>
            <a:r>
              <a:rPr lang="en-US" dirty="0" smtClean="0"/>
              <a:t>Up to 1 week late: 10% deduction</a:t>
            </a:r>
          </a:p>
          <a:p>
            <a:pPr lvl="2"/>
            <a:r>
              <a:rPr lang="en-US" dirty="0" smtClean="0"/>
              <a:t>Up to 2 weeks late: 20% deduction</a:t>
            </a:r>
          </a:p>
          <a:p>
            <a:pPr lvl="2"/>
            <a:r>
              <a:rPr lang="en-US" dirty="0" smtClean="0"/>
              <a:t>More than 2 weeks late: 50% deduction</a:t>
            </a:r>
          </a:p>
          <a:p>
            <a:pPr lvl="2"/>
            <a:endParaRPr lang="en-US" dirty="0" smtClean="0"/>
          </a:p>
          <a:p>
            <a:endParaRPr lang="en-US" dirty="0"/>
          </a:p>
          <a:p>
            <a:pPr marL="457200" lvl="1" indent="0">
              <a:buNone/>
            </a:pPr>
            <a:endParaRPr lang="en-US" dirty="0" smtClean="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Assignment Submission</a:t>
            </a:r>
            <a:endParaRPr lang="en-US" b="1" dirty="0"/>
          </a:p>
        </p:txBody>
      </p:sp>
    </p:spTree>
    <p:extLst>
      <p:ext uri="{BB962C8B-B14F-4D97-AF65-F5344CB8AC3E}">
        <p14:creationId xmlns:p14="http://schemas.microsoft.com/office/powerpoint/2010/main" val="7921777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r>
              <a:rPr lang="en-US" b="1" dirty="0" smtClean="0"/>
              <a:t>Instructional Material</a:t>
            </a:r>
            <a:r>
              <a:rPr lang="en-US" dirty="0" smtClean="0"/>
              <a:t>: Each group will be tasked to create instruction material describing a vulnerability of their choice. (10%)</a:t>
            </a:r>
          </a:p>
          <a:p>
            <a:pPr lvl="1"/>
            <a:r>
              <a:rPr lang="en-US" dirty="0" smtClean="0"/>
              <a:t>You can use any media: video recordings, power point presentation, word document</a:t>
            </a:r>
          </a:p>
          <a:p>
            <a:pPr marL="457200" lvl="1" indent="0">
              <a:buNone/>
            </a:pPr>
            <a:endParaRPr lang="en-US" dirty="0" smtClean="0"/>
          </a:p>
          <a:p>
            <a:r>
              <a:rPr lang="en-US" dirty="0" smtClean="0"/>
              <a:t>The produced material will be presented in the last lecture.</a:t>
            </a:r>
          </a:p>
          <a:p>
            <a:pPr lvl="1"/>
            <a:endParaRPr lang="en-US" dirty="0" smtClean="0"/>
          </a:p>
        </p:txBody>
      </p:sp>
      <p:sp>
        <p:nvSpPr>
          <p:cNvPr id="6"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Group presentations</a:t>
            </a:r>
            <a:endParaRPr lang="en-US" b="1" dirty="0"/>
          </a:p>
        </p:txBody>
      </p:sp>
    </p:spTree>
    <p:extLst>
      <p:ext uri="{BB962C8B-B14F-4D97-AF65-F5344CB8AC3E}">
        <p14:creationId xmlns:p14="http://schemas.microsoft.com/office/powerpoint/2010/main" val="292822211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30291" cy="6858000"/>
          </a:xfrm>
          <a:prstGeom prst="rect">
            <a:avLst/>
          </a:prstGeom>
        </p:spPr>
      </p:pic>
    </p:spTree>
    <p:extLst>
      <p:ext uri="{BB962C8B-B14F-4D97-AF65-F5344CB8AC3E}">
        <p14:creationId xmlns:p14="http://schemas.microsoft.com/office/powerpoint/2010/main" val="135142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52978" y="1375714"/>
            <a:ext cx="6733822" cy="920478"/>
          </a:xfrm>
        </p:spPr>
        <p:txBody>
          <a:bodyPr>
            <a:normAutofit fontScale="92500" lnSpcReduction="10000"/>
          </a:bodyPr>
          <a:lstStyle/>
          <a:p>
            <a:pPr marL="0" indent="0">
              <a:buNone/>
            </a:pPr>
            <a:r>
              <a:rPr lang="en-US" dirty="0" smtClean="0"/>
              <a:t>Open Web Application Security project (OWASP)</a:t>
            </a:r>
          </a:p>
        </p:txBody>
      </p:sp>
      <p:sp>
        <p:nvSpPr>
          <p:cNvPr id="6"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Essential Sources of Information </a:t>
            </a:r>
            <a:endParaRPr lang="en-US" b="1" dirty="0"/>
          </a:p>
        </p:txBody>
      </p:sp>
      <p:pic>
        <p:nvPicPr>
          <p:cNvPr id="3" name="Picture 2"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5713"/>
            <a:ext cx="1495778" cy="920479"/>
          </a:xfrm>
          <a:prstGeom prst="rect">
            <a:avLst/>
          </a:prstGeom>
        </p:spPr>
      </p:pic>
      <p:sp>
        <p:nvSpPr>
          <p:cNvPr id="4" name="Rectangle 3"/>
          <p:cNvSpPr/>
          <p:nvPr/>
        </p:nvSpPr>
        <p:spPr>
          <a:xfrm>
            <a:off x="1986843" y="3226955"/>
            <a:ext cx="5147733" cy="523220"/>
          </a:xfrm>
          <a:prstGeom prst="rect">
            <a:avLst/>
          </a:prstGeom>
        </p:spPr>
        <p:txBody>
          <a:bodyPr wrap="square">
            <a:spAutoFit/>
          </a:bodyPr>
          <a:lstStyle/>
          <a:p>
            <a:r>
              <a:rPr lang="en-US" sz="2800" dirty="0"/>
              <a:t>https://</a:t>
            </a:r>
            <a:r>
              <a:rPr lang="en-US" sz="2800" dirty="0" err="1" smtClean="0"/>
              <a:t>www.schneier.com</a:t>
            </a:r>
            <a:endParaRPr lang="en-US" sz="2800" dirty="0"/>
          </a:p>
        </p:txBody>
      </p:sp>
      <p:sp>
        <p:nvSpPr>
          <p:cNvPr id="7" name="Content Placeholder 4"/>
          <p:cNvSpPr txBox="1">
            <a:spLocks/>
          </p:cNvSpPr>
          <p:nvPr/>
        </p:nvSpPr>
        <p:spPr>
          <a:xfrm>
            <a:off x="1986843" y="2692716"/>
            <a:ext cx="6733822" cy="9204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Bruce </a:t>
            </a:r>
            <a:r>
              <a:rPr lang="en-US" dirty="0" err="1" smtClean="0"/>
              <a:t>Schneier’s</a:t>
            </a:r>
            <a:r>
              <a:rPr lang="en-US" dirty="0" smtClean="0"/>
              <a:t> Blog</a:t>
            </a:r>
          </a:p>
        </p:txBody>
      </p:sp>
      <p:pic>
        <p:nvPicPr>
          <p:cNvPr id="8" name="Picture 7" descr="bruce-blog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957" y="2692716"/>
            <a:ext cx="1257998" cy="1627011"/>
          </a:xfrm>
          <a:prstGeom prst="rect">
            <a:avLst/>
          </a:prstGeom>
        </p:spPr>
      </p:pic>
      <p:sp>
        <p:nvSpPr>
          <p:cNvPr id="9" name="Content Placeholder 4"/>
          <p:cNvSpPr txBox="1">
            <a:spLocks/>
          </p:cNvSpPr>
          <p:nvPr/>
        </p:nvSpPr>
        <p:spPr>
          <a:xfrm>
            <a:off x="1986843" y="3811726"/>
            <a:ext cx="6733822" cy="5644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t>Subscribe to CRYPTO-GRAM mailing list</a:t>
            </a:r>
          </a:p>
        </p:txBody>
      </p:sp>
      <p:sp>
        <p:nvSpPr>
          <p:cNvPr id="10" name="Rectangle 9"/>
          <p:cNvSpPr/>
          <p:nvPr/>
        </p:nvSpPr>
        <p:spPr>
          <a:xfrm>
            <a:off x="2370666" y="5691424"/>
            <a:ext cx="6349999" cy="646331"/>
          </a:xfrm>
          <a:prstGeom prst="rect">
            <a:avLst/>
          </a:prstGeom>
        </p:spPr>
        <p:txBody>
          <a:bodyPr wrap="square">
            <a:spAutoFit/>
          </a:bodyPr>
          <a:lstStyle/>
          <a:p>
            <a:r>
              <a:rPr lang="en-US" dirty="0"/>
              <a:t>https://</a:t>
            </a:r>
            <a:r>
              <a:rPr lang="en-US" dirty="0" err="1"/>
              <a:t>www.synopsys.com</a:t>
            </a:r>
            <a:r>
              <a:rPr lang="en-US" dirty="0"/>
              <a:t>/software-integrity/resources/</a:t>
            </a:r>
            <a:r>
              <a:rPr lang="en-US" dirty="0" err="1"/>
              <a:t>podcasts.html</a:t>
            </a:r>
            <a:endParaRPr lang="en-US" dirty="0"/>
          </a:p>
        </p:txBody>
      </p:sp>
      <p:sp>
        <p:nvSpPr>
          <p:cNvPr id="11" name="Content Placeholder 4"/>
          <p:cNvSpPr txBox="1">
            <a:spLocks/>
          </p:cNvSpPr>
          <p:nvPr/>
        </p:nvSpPr>
        <p:spPr>
          <a:xfrm>
            <a:off x="2139243" y="4822062"/>
            <a:ext cx="6733822" cy="92047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Gary McGraw’s Silver Bullet Security Podcast</a:t>
            </a:r>
          </a:p>
        </p:txBody>
      </p:sp>
      <p:pic>
        <p:nvPicPr>
          <p:cNvPr id="12" name="Picture 11" descr="images.jpg"/>
          <p:cNvPicPr>
            <a:picLocks noChangeAspect="1"/>
          </p:cNvPicPr>
          <p:nvPr/>
        </p:nvPicPr>
        <p:blipFill rotWithShape="1">
          <a:blip r:embed="rId5">
            <a:extLst>
              <a:ext uri="{28A0092B-C50C-407E-A947-70E740481C1C}">
                <a14:useLocalDpi xmlns:a14="http://schemas.microsoft.com/office/drawing/2010/main" val="0"/>
              </a:ext>
            </a:extLst>
          </a:blip>
          <a:srcRect l="13900" r="43028" b="25945"/>
          <a:stretch/>
        </p:blipFill>
        <p:spPr>
          <a:xfrm>
            <a:off x="531291" y="4573725"/>
            <a:ext cx="1416755" cy="1824567"/>
          </a:xfrm>
          <a:prstGeom prst="rect">
            <a:avLst/>
          </a:prstGeom>
        </p:spPr>
      </p:pic>
    </p:spTree>
    <p:extLst>
      <p:ext uri="{BB962C8B-B14F-4D97-AF65-F5344CB8AC3E}">
        <p14:creationId xmlns:p14="http://schemas.microsoft.com/office/powerpoint/2010/main" val="152374376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80518"/>
            <a:ext cx="9144000" cy="1470025"/>
          </a:xfrm>
        </p:spPr>
        <p:txBody>
          <a:bodyPr/>
          <a:lstStyle/>
          <a:p>
            <a:r>
              <a:rPr lang="en-US" b="1" dirty="0" smtClean="0"/>
              <a:t>Introduction to Secure Software Engineering</a:t>
            </a:r>
            <a:endParaRPr lang="en-US" b="1" dirty="0"/>
          </a:p>
        </p:txBody>
      </p:sp>
    </p:spTree>
    <p:extLst>
      <p:ext uri="{BB962C8B-B14F-4D97-AF65-F5344CB8AC3E}">
        <p14:creationId xmlns:p14="http://schemas.microsoft.com/office/powerpoint/2010/main" val="132252861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199"/>
            <a:ext cx="8229600" cy="4967265"/>
          </a:xfrm>
        </p:spPr>
        <p:txBody>
          <a:bodyPr>
            <a:normAutofit/>
          </a:bodyPr>
          <a:lstStyle/>
          <a:p>
            <a:r>
              <a:rPr lang="en-US" sz="2800" dirty="0" smtClean="0"/>
              <a:t>Intro to Security and Security Engineering</a:t>
            </a:r>
          </a:p>
          <a:p>
            <a:endParaRPr lang="en-US" sz="2800" dirty="0" smtClean="0"/>
          </a:p>
          <a:p>
            <a:r>
              <a:rPr lang="en-US" sz="2800" dirty="0" smtClean="0"/>
              <a:t>Security Requirements</a:t>
            </a:r>
          </a:p>
          <a:p>
            <a:pPr lvl="1"/>
            <a:r>
              <a:rPr lang="en-US" sz="2400" dirty="0" smtClean="0"/>
              <a:t>Confidentiality, Integrity, Availability and Accountability</a:t>
            </a:r>
          </a:p>
          <a:p>
            <a:endParaRPr lang="en-US" sz="2800" dirty="0" smtClean="0"/>
          </a:p>
          <a:p>
            <a:r>
              <a:rPr lang="en-US" sz="2800" dirty="0" smtClean="0"/>
              <a:t>Security Levels </a:t>
            </a:r>
          </a:p>
          <a:p>
            <a:pPr lvl="1"/>
            <a:r>
              <a:rPr lang="en-US" sz="2400" dirty="0" smtClean="0"/>
              <a:t>Infrastructure, Application and Operation Security</a:t>
            </a:r>
          </a:p>
          <a:p>
            <a:endParaRPr lang="en-US" sz="2800" dirty="0" smtClean="0"/>
          </a:p>
          <a:p>
            <a:r>
              <a:rPr lang="en-US" sz="2800" dirty="0" smtClean="0"/>
              <a:t>Security Concepts</a:t>
            </a:r>
          </a:p>
          <a:p>
            <a:pPr lvl="1"/>
            <a:r>
              <a:rPr lang="en-US" sz="2400" dirty="0" smtClean="0"/>
              <a:t>Asset, Vulnerability, Attack, Threat, Exposure</a:t>
            </a:r>
            <a:endParaRPr lang="en-US" sz="2400" dirty="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Objectives</a:t>
            </a:r>
            <a:endParaRPr lang="en-US" b="1" dirty="0"/>
          </a:p>
        </p:txBody>
      </p:sp>
      <p:sp>
        <p:nvSpPr>
          <p:cNvPr id="4" name="Rectangle 3"/>
          <p:cNvSpPr/>
          <p:nvPr/>
        </p:nvSpPr>
        <p:spPr>
          <a:xfrm>
            <a:off x="0" y="3864804"/>
            <a:ext cx="8431261" cy="29931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19224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199"/>
            <a:ext cx="8229600" cy="2903067"/>
          </a:xfrm>
        </p:spPr>
        <p:txBody>
          <a:bodyPr>
            <a:normAutofit/>
          </a:bodyPr>
          <a:lstStyle/>
          <a:p>
            <a:pPr marL="0" indent="0" algn="ctr">
              <a:buNone/>
            </a:pPr>
            <a:r>
              <a:rPr lang="en-GB" sz="2800" dirty="0" smtClean="0"/>
              <a:t>Tools, techniques and methods to support the development and maintenance of software systems that are </a:t>
            </a:r>
            <a:r>
              <a:rPr lang="en-GB" sz="2800" b="1" dirty="0" smtClean="0"/>
              <a:t>secure</a:t>
            </a:r>
            <a:r>
              <a:rPr lang="en-GB" sz="2800" dirty="0" smtClean="0"/>
              <a:t>, i.e. can resist malicious attacks that are intended to damage the system itself or its data.</a:t>
            </a:r>
          </a:p>
          <a:p>
            <a:pPr algn="ctr"/>
            <a:endParaRPr lang="en-US" sz="2800" dirty="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Security Engineering</a:t>
            </a:r>
            <a:endParaRPr lang="en-US" b="1" dirty="0"/>
          </a:p>
        </p:txBody>
      </p:sp>
      <p:sp>
        <p:nvSpPr>
          <p:cNvPr id="2" name="Rectangle 1"/>
          <p:cNvSpPr/>
          <p:nvPr/>
        </p:nvSpPr>
        <p:spPr>
          <a:xfrm>
            <a:off x="837720" y="4475074"/>
            <a:ext cx="7849079" cy="954107"/>
          </a:xfrm>
          <a:prstGeom prst="rect">
            <a:avLst/>
          </a:prstGeom>
        </p:spPr>
        <p:txBody>
          <a:bodyPr wrap="square">
            <a:spAutoFit/>
          </a:bodyPr>
          <a:lstStyle/>
          <a:p>
            <a:r>
              <a:rPr lang="en-GB" sz="2800" dirty="0" smtClean="0"/>
              <a:t>A sub-field of the broader field of computer security</a:t>
            </a:r>
          </a:p>
          <a:p>
            <a:endParaRPr lang="en-GB" sz="2800" dirty="0" smtClean="0"/>
          </a:p>
        </p:txBody>
      </p:sp>
    </p:spTree>
    <p:extLst>
      <p:ext uri="{BB962C8B-B14F-4D97-AF65-F5344CB8AC3E}">
        <p14:creationId xmlns:p14="http://schemas.microsoft.com/office/powerpoint/2010/main" val="1040261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Relevant Contacts</a:t>
            </a:r>
            <a:endParaRPr lang="en-US" b="1" dirty="0"/>
          </a:p>
        </p:txBody>
      </p:sp>
      <p:sp>
        <p:nvSpPr>
          <p:cNvPr id="3" name="Content Placeholder 2"/>
          <p:cNvSpPr>
            <a:spLocks noGrp="1"/>
          </p:cNvSpPr>
          <p:nvPr>
            <p:ph idx="1"/>
          </p:nvPr>
        </p:nvSpPr>
        <p:spPr>
          <a:xfrm>
            <a:off x="457200" y="1600200"/>
            <a:ext cx="8541782" cy="5084104"/>
          </a:xfrm>
        </p:spPr>
        <p:txBody>
          <a:bodyPr>
            <a:normAutofit/>
          </a:bodyPr>
          <a:lstStyle/>
          <a:p>
            <a:r>
              <a:rPr lang="en-US" b="1" dirty="0" smtClean="0"/>
              <a:t>Lecturer:</a:t>
            </a:r>
          </a:p>
          <a:p>
            <a:pPr lvl="1"/>
            <a:r>
              <a:rPr lang="en-US" dirty="0" smtClean="0"/>
              <a:t>Liliana Pasquale (</a:t>
            </a:r>
            <a:r>
              <a:rPr lang="en-US" dirty="0" smtClean="0">
                <a:hlinkClick r:id="rId3"/>
              </a:rPr>
              <a:t>liliana.pasquale@ucd.ie</a:t>
            </a:r>
            <a:r>
              <a:rPr lang="en-US" dirty="0" smtClean="0"/>
              <a:t>)</a:t>
            </a:r>
          </a:p>
          <a:p>
            <a:endParaRPr lang="en-US" b="1" dirty="0" smtClean="0"/>
          </a:p>
          <a:p>
            <a:pPr marL="457200" lvl="1" indent="0">
              <a:buNone/>
            </a:pPr>
            <a:endParaRPr lang="en-US" dirty="0" smtClean="0"/>
          </a:p>
          <a:p>
            <a:pPr marL="0" indent="0">
              <a:buNone/>
            </a:pPr>
            <a:endParaRPr lang="en-US" dirty="0"/>
          </a:p>
          <a:p>
            <a:endParaRPr lang="en-US" dirty="0" smtClean="0"/>
          </a:p>
        </p:txBody>
      </p:sp>
      <p:sp>
        <p:nvSpPr>
          <p:cNvPr id="4" name="Title 1"/>
          <p:cNvSpPr txBox="1">
            <a:spLocks/>
          </p:cNvSpPr>
          <p:nvPr/>
        </p:nvSpPr>
        <p:spPr>
          <a:xfrm>
            <a:off x="457200" y="31194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Enrollment on Moodle</a:t>
            </a:r>
            <a:endParaRPr lang="en-US" b="1" dirty="0"/>
          </a:p>
        </p:txBody>
      </p:sp>
      <p:sp>
        <p:nvSpPr>
          <p:cNvPr id="5" name="Content Placeholder 2"/>
          <p:cNvSpPr txBox="1">
            <a:spLocks/>
          </p:cNvSpPr>
          <p:nvPr/>
        </p:nvSpPr>
        <p:spPr>
          <a:xfrm>
            <a:off x="457200" y="4315948"/>
            <a:ext cx="8229600" cy="236835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27050" indent="-457200">
              <a:spcBef>
                <a:spcPts val="400"/>
              </a:spcBef>
              <a:tabLst>
                <a:tab pos="755015" algn="l"/>
              </a:tabLst>
            </a:pPr>
            <a:r>
              <a:rPr lang="en-US" dirty="0">
                <a:cs typeface="Calibri"/>
              </a:rPr>
              <a:t>L</a:t>
            </a:r>
            <a:r>
              <a:rPr lang="en-US" dirty="0" smtClean="0">
                <a:cs typeface="Calibri"/>
              </a:rPr>
              <a:t>ook for COMP47660 Secure Software Engineering 2019</a:t>
            </a:r>
          </a:p>
          <a:p>
            <a:pPr marL="527050" indent="-457200">
              <a:spcBef>
                <a:spcPts val="400"/>
              </a:spcBef>
              <a:tabLst>
                <a:tab pos="755015" algn="l"/>
              </a:tabLst>
            </a:pPr>
            <a:endParaRPr lang="en-US" sz="1400" dirty="0" smtClean="0">
              <a:cs typeface="Calibri"/>
            </a:endParaRPr>
          </a:p>
          <a:p>
            <a:pPr marL="527050" indent="-457200">
              <a:spcBef>
                <a:spcPts val="400"/>
              </a:spcBef>
              <a:tabLst>
                <a:tab pos="755015" algn="l"/>
              </a:tabLst>
            </a:pPr>
            <a:r>
              <a:rPr lang="en-US" dirty="0" smtClean="0">
                <a:cs typeface="Calibri"/>
              </a:rPr>
              <a:t>Select </a:t>
            </a:r>
            <a:r>
              <a:rPr lang="en-US" i="1" dirty="0" err="1" smtClean="0">
                <a:cs typeface="Calibri"/>
              </a:rPr>
              <a:t>secSW</a:t>
            </a:r>
            <a:r>
              <a:rPr lang="en-US" dirty="0" smtClean="0">
                <a:cs typeface="Calibri"/>
              </a:rPr>
              <a:t> as enrollment method</a:t>
            </a:r>
          </a:p>
          <a:p>
            <a:pPr marL="527050" indent="-457200">
              <a:spcBef>
                <a:spcPts val="400"/>
              </a:spcBef>
              <a:tabLst>
                <a:tab pos="755015" algn="l"/>
              </a:tabLst>
            </a:pPr>
            <a:endParaRPr lang="en-US" sz="1300" dirty="0" smtClean="0">
              <a:cs typeface="Calibri"/>
            </a:endParaRPr>
          </a:p>
          <a:p>
            <a:pPr marL="527050" indent="-457200">
              <a:spcBef>
                <a:spcPts val="400"/>
              </a:spcBef>
              <a:tabLst>
                <a:tab pos="755015" algn="l"/>
              </a:tabLst>
            </a:pPr>
            <a:r>
              <a:rPr lang="en-US" dirty="0" smtClean="0">
                <a:cs typeface="Calibri"/>
              </a:rPr>
              <a:t>Use password </a:t>
            </a:r>
            <a:r>
              <a:rPr lang="en-US" i="1" dirty="0" err="1" smtClean="0">
                <a:cs typeface="Calibri"/>
              </a:rPr>
              <a:t>GaryMcGraw</a:t>
            </a:r>
            <a:endParaRPr lang="en-US" i="1" dirty="0" smtClean="0"/>
          </a:p>
          <a:p>
            <a:endParaRPr lang="en-US" dirty="0" smtClean="0"/>
          </a:p>
        </p:txBody>
      </p:sp>
    </p:spTree>
    <p:extLst>
      <p:ext uri="{BB962C8B-B14F-4D97-AF65-F5344CB8AC3E}">
        <p14:creationId xmlns:p14="http://schemas.microsoft.com/office/powerpoint/2010/main" val="136669576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199"/>
            <a:ext cx="8229600" cy="2903067"/>
          </a:xfrm>
        </p:spPr>
        <p:txBody>
          <a:bodyPr>
            <a:normAutofit/>
          </a:bodyPr>
          <a:lstStyle/>
          <a:p>
            <a:r>
              <a:rPr lang="en-US" sz="2800" dirty="0" smtClean="0"/>
              <a:t>A requirement (or property) of a software system that </a:t>
            </a:r>
            <a:r>
              <a:rPr lang="en-US" sz="2800" dirty="0"/>
              <a:t>reflects the system ability to protect itself from a </a:t>
            </a:r>
            <a:r>
              <a:rPr lang="en-US" sz="2800" b="1" dirty="0"/>
              <a:t>deliberate</a:t>
            </a:r>
            <a:r>
              <a:rPr lang="en-US" sz="2800" dirty="0"/>
              <a:t> external </a:t>
            </a:r>
            <a:r>
              <a:rPr lang="en-US" sz="2800" dirty="0" smtClean="0"/>
              <a:t>attack.</a:t>
            </a:r>
          </a:p>
          <a:p>
            <a:endParaRPr lang="en-US" sz="2800" dirty="0"/>
          </a:p>
          <a:p>
            <a:pPr marL="0" indent="0" algn="ctr">
              <a:buNone/>
            </a:pPr>
            <a:r>
              <a:rPr lang="en-US" sz="2800" b="1" dirty="0" smtClean="0"/>
              <a:t>Security is very different from Safety!</a:t>
            </a:r>
            <a:endParaRPr lang="en-US" sz="2800" b="1" dirty="0"/>
          </a:p>
          <a:p>
            <a:endParaRPr lang="en-GB" sz="2800" dirty="0" smtClean="0"/>
          </a:p>
          <a:p>
            <a:endParaRPr lang="en-US" sz="2800" dirty="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Security</a:t>
            </a:r>
            <a:endParaRPr lang="en-US" b="1" dirty="0"/>
          </a:p>
        </p:txBody>
      </p:sp>
    </p:spTree>
    <p:extLst>
      <p:ext uri="{BB962C8B-B14F-4D97-AF65-F5344CB8AC3E}">
        <p14:creationId xmlns:p14="http://schemas.microsoft.com/office/powerpoint/2010/main" val="1659932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507"/>
            <a:ext cx="8229600" cy="5323694"/>
          </a:xfrm>
        </p:spPr>
        <p:txBody>
          <a:bodyPr>
            <a:normAutofit lnSpcReduction="10000"/>
          </a:bodyPr>
          <a:lstStyle/>
          <a:p>
            <a:r>
              <a:rPr lang="en-GB" sz="2800" b="1" dirty="0" smtClean="0"/>
              <a:t>Confidentiality</a:t>
            </a:r>
          </a:p>
          <a:p>
            <a:pPr lvl="1"/>
            <a:r>
              <a:rPr lang="en-GB" sz="2400" dirty="0" smtClean="0"/>
              <a:t>Information in a system may be disclosed  or made accessible to people or programs that are not authorized  to have access to that information</a:t>
            </a:r>
          </a:p>
          <a:p>
            <a:r>
              <a:rPr lang="en-GB" sz="2800" b="1" dirty="0" smtClean="0"/>
              <a:t>Integrity</a:t>
            </a:r>
          </a:p>
          <a:p>
            <a:pPr lvl="1"/>
            <a:r>
              <a:rPr lang="en-GB" sz="2400" dirty="0" smtClean="0"/>
              <a:t>Information in a system may be damaged or corrupted making it hard to use or unreliable</a:t>
            </a:r>
          </a:p>
          <a:p>
            <a:r>
              <a:rPr lang="en-GB" sz="2800" b="1" dirty="0" smtClean="0"/>
              <a:t>Availability</a:t>
            </a:r>
          </a:p>
          <a:p>
            <a:pPr lvl="1"/>
            <a:r>
              <a:rPr lang="en-GB" sz="2400" dirty="0" smtClean="0"/>
              <a:t>Access to a system or its data that is normally available may no longer be possible</a:t>
            </a:r>
          </a:p>
          <a:p>
            <a:r>
              <a:rPr lang="en-GB" sz="2800" b="1" dirty="0" smtClean="0"/>
              <a:t>Accountability</a:t>
            </a:r>
          </a:p>
          <a:p>
            <a:pPr lvl="1"/>
            <a:r>
              <a:rPr lang="en-US" sz="2400" dirty="0" smtClean="0"/>
              <a:t>The traceability of actions performed on a system to a specific system entity (user, process, device).</a:t>
            </a:r>
            <a:endParaRPr lang="en-US" sz="2400" dirty="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Security Requirements</a:t>
            </a:r>
            <a:endParaRPr lang="en-US" b="1" dirty="0"/>
          </a:p>
        </p:txBody>
      </p:sp>
      <p:sp>
        <p:nvSpPr>
          <p:cNvPr id="2" name="Rectangle 1"/>
          <p:cNvSpPr/>
          <p:nvPr/>
        </p:nvSpPr>
        <p:spPr>
          <a:xfrm>
            <a:off x="189163" y="1756729"/>
            <a:ext cx="8269121" cy="1027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17679" y="3270219"/>
            <a:ext cx="8269121" cy="7199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17679" y="4503682"/>
            <a:ext cx="8269121" cy="7199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7679" y="5683094"/>
            <a:ext cx="8269121" cy="7199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67692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507"/>
            <a:ext cx="8229600" cy="5323694"/>
          </a:xfrm>
        </p:spPr>
        <p:txBody>
          <a:bodyPr>
            <a:normAutofit/>
          </a:bodyPr>
          <a:lstStyle/>
          <a:p>
            <a:r>
              <a:rPr lang="en-GB" sz="2800" b="1" dirty="0" smtClean="0"/>
              <a:t>Confidentiality</a:t>
            </a:r>
          </a:p>
          <a:p>
            <a:pPr lvl="1"/>
            <a:r>
              <a:rPr lang="en-GB" sz="2400" dirty="0" smtClean="0"/>
              <a:t>Information in a system should only be disclosed or made accessible to authorized people or programs </a:t>
            </a:r>
          </a:p>
          <a:p>
            <a:r>
              <a:rPr lang="en-GB" sz="3200" b="1" dirty="0" smtClean="0"/>
              <a:t>Integrity</a:t>
            </a:r>
          </a:p>
          <a:p>
            <a:pPr lvl="1"/>
            <a:r>
              <a:rPr lang="en-GB" sz="2400" dirty="0" smtClean="0"/>
              <a:t>Information in a system should not be damaged or corrupted </a:t>
            </a:r>
          </a:p>
          <a:p>
            <a:r>
              <a:rPr lang="en-GB" sz="2800" b="1" dirty="0" smtClean="0"/>
              <a:t>Availability</a:t>
            </a:r>
          </a:p>
          <a:p>
            <a:pPr lvl="1"/>
            <a:r>
              <a:rPr lang="en-GB" sz="2400" dirty="0" smtClean="0"/>
              <a:t>Access to a system or its data should always be possible</a:t>
            </a:r>
          </a:p>
          <a:p>
            <a:r>
              <a:rPr lang="en-GB" sz="2800" b="1" dirty="0" smtClean="0"/>
              <a:t>Accountability</a:t>
            </a:r>
          </a:p>
          <a:p>
            <a:pPr lvl="1"/>
            <a:r>
              <a:rPr lang="en-US" sz="2400" dirty="0" smtClean="0"/>
              <a:t>The traceability of actions performed on a system to a specific system entity (user, process, device).</a:t>
            </a:r>
            <a:endParaRPr lang="en-US" sz="2400" dirty="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Security Requirements</a:t>
            </a:r>
            <a:endParaRPr lang="en-US" b="1" dirty="0"/>
          </a:p>
        </p:txBody>
      </p:sp>
      <p:sp>
        <p:nvSpPr>
          <p:cNvPr id="6" name="Rectangle 5"/>
          <p:cNvSpPr/>
          <p:nvPr/>
        </p:nvSpPr>
        <p:spPr>
          <a:xfrm>
            <a:off x="417679" y="5493905"/>
            <a:ext cx="8269121" cy="7199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70079" y="4513440"/>
            <a:ext cx="8269121" cy="324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74879" y="3159858"/>
            <a:ext cx="8269121" cy="7199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547862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507"/>
            <a:ext cx="8229600" cy="5323694"/>
          </a:xfrm>
        </p:spPr>
        <p:txBody>
          <a:bodyPr>
            <a:normAutofit/>
          </a:bodyPr>
          <a:lstStyle/>
          <a:p>
            <a:r>
              <a:rPr lang="en-GB" sz="2800" b="1" dirty="0" smtClean="0"/>
              <a:t>Confidentiality</a:t>
            </a:r>
          </a:p>
          <a:p>
            <a:pPr lvl="1"/>
            <a:r>
              <a:rPr lang="en-GB" sz="2400" dirty="0" smtClean="0"/>
              <a:t>Information in a system should only be disclosed or made accessible to authorized people or programs </a:t>
            </a:r>
          </a:p>
          <a:p>
            <a:r>
              <a:rPr lang="en-GB" sz="3200" b="1" dirty="0" smtClean="0"/>
              <a:t>Integrity</a:t>
            </a:r>
          </a:p>
          <a:p>
            <a:pPr lvl="1"/>
            <a:r>
              <a:rPr lang="en-GB" sz="2400" dirty="0" smtClean="0"/>
              <a:t>Information in a system should not be damaged or corrupted </a:t>
            </a:r>
          </a:p>
          <a:p>
            <a:r>
              <a:rPr lang="en-GB" sz="2800" b="1" dirty="0" smtClean="0"/>
              <a:t>Availability</a:t>
            </a:r>
          </a:p>
          <a:p>
            <a:pPr lvl="1"/>
            <a:r>
              <a:rPr lang="en-GB" sz="2400" dirty="0" smtClean="0"/>
              <a:t>Access to a system or its data should always be possible</a:t>
            </a:r>
          </a:p>
          <a:p>
            <a:r>
              <a:rPr lang="en-GB" sz="2800" b="1" dirty="0" smtClean="0"/>
              <a:t>Accountability</a:t>
            </a:r>
          </a:p>
          <a:p>
            <a:pPr lvl="1"/>
            <a:r>
              <a:rPr lang="en-US" sz="2400" dirty="0" smtClean="0"/>
              <a:t>The traceability of actions performed on a system to a specific system entity (user, process, device).</a:t>
            </a:r>
            <a:endParaRPr lang="en-US" sz="2400" dirty="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Security Requirements</a:t>
            </a:r>
            <a:endParaRPr lang="en-US" b="1" dirty="0"/>
          </a:p>
        </p:txBody>
      </p:sp>
      <p:sp>
        <p:nvSpPr>
          <p:cNvPr id="6" name="Rectangle 5"/>
          <p:cNvSpPr/>
          <p:nvPr/>
        </p:nvSpPr>
        <p:spPr>
          <a:xfrm>
            <a:off x="417679" y="5493905"/>
            <a:ext cx="8269121" cy="7199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70079" y="4513440"/>
            <a:ext cx="8269121" cy="324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30207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507"/>
            <a:ext cx="8229600" cy="5323694"/>
          </a:xfrm>
        </p:spPr>
        <p:txBody>
          <a:bodyPr>
            <a:normAutofit/>
          </a:bodyPr>
          <a:lstStyle/>
          <a:p>
            <a:r>
              <a:rPr lang="en-GB" sz="2800" b="1" dirty="0" smtClean="0"/>
              <a:t>Confidentiality</a:t>
            </a:r>
          </a:p>
          <a:p>
            <a:pPr lvl="1"/>
            <a:r>
              <a:rPr lang="en-GB" sz="2400" dirty="0" smtClean="0"/>
              <a:t>Information in a system should only be disclosed or made accessible to authorized people or programs </a:t>
            </a:r>
          </a:p>
          <a:p>
            <a:r>
              <a:rPr lang="en-GB" sz="3200" b="1" dirty="0" smtClean="0"/>
              <a:t>Integrity</a:t>
            </a:r>
          </a:p>
          <a:p>
            <a:pPr lvl="1"/>
            <a:r>
              <a:rPr lang="en-GB" sz="2400" dirty="0" smtClean="0"/>
              <a:t>Information in a system should not be damaged or corrupted </a:t>
            </a:r>
          </a:p>
          <a:p>
            <a:r>
              <a:rPr lang="en-GB" sz="2800" b="1" dirty="0" smtClean="0"/>
              <a:t>Availability</a:t>
            </a:r>
          </a:p>
          <a:p>
            <a:pPr lvl="1"/>
            <a:r>
              <a:rPr lang="en-GB" sz="2400" dirty="0" smtClean="0"/>
              <a:t>Access to a system or its data should always be possible</a:t>
            </a:r>
          </a:p>
          <a:p>
            <a:r>
              <a:rPr lang="en-GB" sz="2800" b="1" dirty="0" smtClean="0"/>
              <a:t>Accountability</a:t>
            </a:r>
          </a:p>
          <a:p>
            <a:pPr lvl="1"/>
            <a:r>
              <a:rPr lang="en-US" sz="2400" dirty="0" smtClean="0"/>
              <a:t>The traceability of actions performed on a system to a specific system entity (user, process, device).</a:t>
            </a:r>
            <a:endParaRPr lang="en-US" sz="2400" dirty="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Security Requirements</a:t>
            </a:r>
            <a:endParaRPr lang="en-US" b="1" dirty="0"/>
          </a:p>
        </p:txBody>
      </p:sp>
      <p:sp>
        <p:nvSpPr>
          <p:cNvPr id="6" name="Rectangle 5"/>
          <p:cNvSpPr/>
          <p:nvPr/>
        </p:nvSpPr>
        <p:spPr>
          <a:xfrm>
            <a:off x="417679" y="5493905"/>
            <a:ext cx="8269121" cy="7199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50410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507"/>
            <a:ext cx="8229600" cy="5323694"/>
          </a:xfrm>
        </p:spPr>
        <p:txBody>
          <a:bodyPr>
            <a:normAutofit/>
          </a:bodyPr>
          <a:lstStyle/>
          <a:p>
            <a:r>
              <a:rPr lang="en-GB" sz="2800" b="1" dirty="0" smtClean="0"/>
              <a:t>Confidentiality</a:t>
            </a:r>
          </a:p>
          <a:p>
            <a:pPr lvl="1"/>
            <a:r>
              <a:rPr lang="en-GB" sz="2400" dirty="0" smtClean="0"/>
              <a:t>Information in a system should only be disclosed or made accessible to authorized people or programs </a:t>
            </a:r>
          </a:p>
          <a:p>
            <a:r>
              <a:rPr lang="en-GB" sz="3200" b="1" dirty="0" smtClean="0"/>
              <a:t>Integrity</a:t>
            </a:r>
          </a:p>
          <a:p>
            <a:pPr lvl="1"/>
            <a:r>
              <a:rPr lang="en-GB" sz="2400" dirty="0" smtClean="0"/>
              <a:t>Information in a system should not be damaged or corrupted </a:t>
            </a:r>
          </a:p>
          <a:p>
            <a:r>
              <a:rPr lang="en-GB" sz="2800" b="1" dirty="0" smtClean="0"/>
              <a:t>Availability</a:t>
            </a:r>
          </a:p>
          <a:p>
            <a:pPr lvl="1"/>
            <a:r>
              <a:rPr lang="en-GB" sz="2400" dirty="0" smtClean="0"/>
              <a:t>Access to a system or its data should always be possible</a:t>
            </a:r>
          </a:p>
          <a:p>
            <a:r>
              <a:rPr lang="en-GB" sz="2800" b="1" dirty="0" smtClean="0"/>
              <a:t>Accountability</a:t>
            </a:r>
          </a:p>
          <a:p>
            <a:pPr lvl="1"/>
            <a:r>
              <a:rPr lang="en-US" sz="2400" dirty="0" smtClean="0"/>
              <a:t>Actions performed on a system to a specific system entity (user, process, device) should be recorded.</a:t>
            </a:r>
            <a:endParaRPr lang="en-US" sz="2400" dirty="0"/>
          </a:p>
        </p:txBody>
      </p:sp>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Security Requirements</a:t>
            </a:r>
            <a:endParaRPr lang="en-US" b="1" dirty="0"/>
          </a:p>
        </p:txBody>
      </p:sp>
    </p:spTree>
    <p:extLst>
      <p:ext uri="{BB962C8B-B14F-4D97-AF65-F5344CB8AC3E}">
        <p14:creationId xmlns:p14="http://schemas.microsoft.com/office/powerpoint/2010/main" val="29849650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p:cNvSpPr/>
          <p:nvPr/>
        </p:nvSpPr>
        <p:spPr>
          <a:xfrm>
            <a:off x="987114" y="623354"/>
            <a:ext cx="5175432" cy="4401070"/>
          </a:xfrm>
          <a:prstGeom prst="rect">
            <a:avLst/>
          </a:prstGeom>
          <a:ln w="25400">
            <a:solidFill>
              <a:srgbClr val="1C6F2B"/>
            </a:solidFill>
            <a:miter lim="400000"/>
          </a:ln>
        </p:spPr>
        <p:txBody>
          <a:bodyPr lIns="35717" tIns="35717" rIns="35717" bIns="35717" anchor="ctr"/>
          <a:lstStyle/>
          <a:p>
            <a:pPr algn="ctr">
              <a:defRPr sz="2400" i="0" spc="0">
                <a:latin typeface="DIN Alternate"/>
                <a:ea typeface="DIN Alternate"/>
                <a:cs typeface="DIN Alternate"/>
                <a:sym typeface="DIN Alternate"/>
              </a:defRPr>
            </a:pPr>
            <a:endParaRPr/>
          </a:p>
        </p:txBody>
      </p:sp>
      <p:sp>
        <p:nvSpPr>
          <p:cNvPr id="151" name="Rectangle"/>
          <p:cNvSpPr/>
          <p:nvPr/>
        </p:nvSpPr>
        <p:spPr>
          <a:xfrm>
            <a:off x="979066" y="631751"/>
            <a:ext cx="5161081" cy="464344"/>
          </a:xfrm>
          <a:prstGeom prst="rect">
            <a:avLst/>
          </a:prstGeom>
          <a:solidFill>
            <a:srgbClr val="1C6F2B">
              <a:alpha val="47540"/>
            </a:srgbClr>
          </a:solidFill>
          <a:ln w="12700">
            <a:miter lim="400000"/>
          </a:ln>
        </p:spPr>
        <p:txBody>
          <a:bodyPr lIns="35717" tIns="35717" rIns="35717" bIns="35717" anchor="ctr"/>
          <a:lstStyle/>
          <a:p>
            <a:pPr algn="ctr">
              <a:defRPr sz="2400" i="0" spc="0">
                <a:solidFill>
                  <a:srgbClr val="FFFFFF"/>
                </a:solidFill>
                <a:latin typeface="DIN Alternate"/>
                <a:ea typeface="DIN Alternate"/>
                <a:cs typeface="DIN Alternate"/>
                <a:sym typeface="DIN Alternate"/>
              </a:defRPr>
            </a:pPr>
            <a:endParaRPr/>
          </a:p>
        </p:txBody>
      </p:sp>
      <p:sp>
        <p:nvSpPr>
          <p:cNvPr id="152" name="Line"/>
          <p:cNvSpPr/>
          <p:nvPr/>
        </p:nvSpPr>
        <p:spPr>
          <a:xfrm>
            <a:off x="976373" y="1112025"/>
            <a:ext cx="5196914" cy="1"/>
          </a:xfrm>
          <a:prstGeom prst="line">
            <a:avLst/>
          </a:prstGeom>
          <a:ln w="25400">
            <a:solidFill>
              <a:srgbClr val="1C6F2B"/>
            </a:solidFill>
            <a:miter lim="400000"/>
          </a:ln>
        </p:spPr>
        <p:txBody>
          <a:bodyPr lIns="35717" tIns="35717" rIns="35717" bIns="35717" anchor="ctr"/>
          <a:lstStyle/>
          <a:p>
            <a:pPr algn="ctr">
              <a:defRPr sz="2400" i="0" spc="0">
                <a:latin typeface="DIN Alternate"/>
                <a:ea typeface="DIN Alternate"/>
                <a:cs typeface="DIN Alternate"/>
                <a:sym typeface="DIN Alternate"/>
              </a:defRPr>
            </a:pPr>
            <a:endParaRPr/>
          </a:p>
        </p:txBody>
      </p:sp>
      <p:sp>
        <p:nvSpPr>
          <p:cNvPr id="153" name="WannaCry (2017)"/>
          <p:cNvSpPr txBox="1"/>
          <p:nvPr/>
        </p:nvSpPr>
        <p:spPr>
          <a:xfrm>
            <a:off x="1209299" y="569373"/>
            <a:ext cx="3084918" cy="56457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3200" b="1" i="0" spc="32">
                <a:solidFill>
                  <a:srgbClr val="000000"/>
                </a:solidFill>
              </a:defRPr>
            </a:lvl1pPr>
          </a:lstStyle>
          <a:p>
            <a:r>
              <a:t>WannaCry (2017)</a:t>
            </a:r>
          </a:p>
        </p:txBody>
      </p:sp>
      <p:sp>
        <p:nvSpPr>
          <p:cNvPr id="154" name="Ransomware targeting computers running Windows by encrypting data and demanding ransom payments in Bitcoin.…"/>
          <p:cNvSpPr txBox="1"/>
          <p:nvPr/>
        </p:nvSpPr>
        <p:spPr>
          <a:xfrm>
            <a:off x="837091" y="5516835"/>
            <a:ext cx="8098159" cy="90312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89088" indent="-289088">
              <a:buSzPct val="75000"/>
              <a:buFont typeface="Zapf Dingbats"/>
              <a:buChar char="➤"/>
              <a:defRPr i="0"/>
            </a:pPr>
            <a:r>
              <a:t>Ransomware targeting computers running Windows by encrypting data and demanding ransom payments in Bitcoin.</a:t>
            </a:r>
          </a:p>
          <a:p>
            <a:pPr marL="289088" indent="-289088">
              <a:buSzPct val="75000"/>
              <a:buFont typeface="Zapf Dingbats"/>
              <a:buChar char="➤"/>
              <a:defRPr i="0"/>
            </a:pPr>
            <a:r>
              <a:t>More than 200,000 computers were affected in over 150 countries.</a:t>
            </a:r>
          </a:p>
        </p:txBody>
      </p:sp>
      <p:pic>
        <p:nvPicPr>
          <p:cNvPr id="155" name="Image" descr="Image"/>
          <p:cNvPicPr>
            <a:picLocks noChangeAspect="1"/>
          </p:cNvPicPr>
          <p:nvPr/>
        </p:nvPicPr>
        <p:blipFill>
          <a:blip r:embed="rId3">
            <a:extLst/>
          </a:blip>
          <a:srcRect l="8257" r="8257"/>
          <a:stretch>
            <a:fillRect/>
          </a:stretch>
        </p:blipFill>
        <p:spPr>
          <a:xfrm>
            <a:off x="994290" y="1140219"/>
            <a:ext cx="5161019" cy="3815745"/>
          </a:xfrm>
          <a:prstGeom prst="rect">
            <a:avLst/>
          </a:prstGeom>
          <a:ln w="12700">
            <a:miter lim="400000"/>
          </a:ln>
        </p:spPr>
      </p:pic>
    </p:spTree>
    <p:extLst>
      <p:ext uri="{BB962C8B-B14F-4D97-AF65-F5344CB8AC3E}">
        <p14:creationId xmlns:p14="http://schemas.microsoft.com/office/powerpoint/2010/main" val="1566438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Rectangle"/>
          <p:cNvSpPr/>
          <p:nvPr/>
        </p:nvSpPr>
        <p:spPr>
          <a:xfrm>
            <a:off x="987115" y="623354"/>
            <a:ext cx="7169771" cy="4401070"/>
          </a:xfrm>
          <a:prstGeom prst="rect">
            <a:avLst/>
          </a:prstGeom>
          <a:ln w="25400">
            <a:solidFill>
              <a:srgbClr val="1C6F2B"/>
            </a:solidFill>
            <a:miter lim="400000"/>
          </a:ln>
        </p:spPr>
        <p:txBody>
          <a:bodyPr lIns="35717" tIns="35717" rIns="35717" bIns="35717" anchor="ctr"/>
          <a:lstStyle/>
          <a:p>
            <a:pPr algn="ctr">
              <a:defRPr sz="2400" i="0" spc="0">
                <a:latin typeface="DIN Alternate"/>
                <a:ea typeface="DIN Alternate"/>
                <a:cs typeface="DIN Alternate"/>
                <a:sym typeface="DIN Alternate"/>
              </a:defRPr>
            </a:pPr>
            <a:endParaRPr/>
          </a:p>
        </p:txBody>
      </p:sp>
      <p:sp>
        <p:nvSpPr>
          <p:cNvPr id="504" name="Rectangle"/>
          <p:cNvSpPr/>
          <p:nvPr/>
        </p:nvSpPr>
        <p:spPr>
          <a:xfrm>
            <a:off x="961206" y="631751"/>
            <a:ext cx="7187631" cy="464344"/>
          </a:xfrm>
          <a:prstGeom prst="rect">
            <a:avLst/>
          </a:prstGeom>
          <a:solidFill>
            <a:srgbClr val="1C6F2B">
              <a:alpha val="47540"/>
            </a:srgbClr>
          </a:solidFill>
          <a:ln w="12700">
            <a:miter lim="400000"/>
          </a:ln>
        </p:spPr>
        <p:txBody>
          <a:bodyPr lIns="35717" tIns="35717" rIns="35717" bIns="35717" anchor="ctr"/>
          <a:lstStyle/>
          <a:p>
            <a:pPr algn="ctr">
              <a:defRPr sz="2400" i="0" spc="0">
                <a:solidFill>
                  <a:srgbClr val="FFFFFF"/>
                </a:solidFill>
                <a:latin typeface="DIN Alternate"/>
                <a:ea typeface="DIN Alternate"/>
                <a:cs typeface="DIN Alternate"/>
                <a:sym typeface="DIN Alternate"/>
              </a:defRPr>
            </a:pPr>
            <a:endParaRPr/>
          </a:p>
        </p:txBody>
      </p:sp>
      <p:sp>
        <p:nvSpPr>
          <p:cNvPr id="505" name="Line"/>
          <p:cNvSpPr/>
          <p:nvPr/>
        </p:nvSpPr>
        <p:spPr>
          <a:xfrm>
            <a:off x="976373" y="1112025"/>
            <a:ext cx="7187631" cy="1"/>
          </a:xfrm>
          <a:prstGeom prst="line">
            <a:avLst/>
          </a:prstGeom>
          <a:ln w="25400">
            <a:solidFill>
              <a:srgbClr val="1C6F2B"/>
            </a:solidFill>
            <a:miter lim="400000"/>
          </a:ln>
        </p:spPr>
        <p:txBody>
          <a:bodyPr lIns="35717" tIns="35717" rIns="35717" bIns="35717" anchor="ctr"/>
          <a:lstStyle/>
          <a:p>
            <a:pPr algn="ctr">
              <a:defRPr sz="2400" i="0" spc="0">
                <a:latin typeface="DIN Alternate"/>
                <a:ea typeface="DIN Alternate"/>
                <a:cs typeface="DIN Alternate"/>
                <a:sym typeface="DIN Alternate"/>
              </a:defRPr>
            </a:pPr>
            <a:endParaRPr/>
          </a:p>
        </p:txBody>
      </p:sp>
      <p:sp>
        <p:nvSpPr>
          <p:cNvPr id="506" name="Equifax (2017)"/>
          <p:cNvSpPr txBox="1"/>
          <p:nvPr/>
        </p:nvSpPr>
        <p:spPr>
          <a:xfrm>
            <a:off x="1209299" y="569373"/>
            <a:ext cx="2568254" cy="56457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3200" b="1" i="0" spc="32">
                <a:solidFill>
                  <a:srgbClr val="000000"/>
                </a:solidFill>
              </a:defRPr>
            </a:lvl1pPr>
          </a:lstStyle>
          <a:p>
            <a:r>
              <a:t>Equifax (2017)</a:t>
            </a:r>
          </a:p>
        </p:txBody>
      </p:sp>
      <p:sp>
        <p:nvSpPr>
          <p:cNvPr id="507" name="Offenders exploited a vulnerability in Apache Struts.…"/>
          <p:cNvSpPr txBox="1"/>
          <p:nvPr/>
        </p:nvSpPr>
        <p:spPr>
          <a:xfrm>
            <a:off x="922178" y="5621299"/>
            <a:ext cx="7955373" cy="62612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89088" indent="-289088">
              <a:buSzPct val="75000"/>
              <a:buFont typeface="Zapf Dingbats"/>
              <a:buChar char="➤"/>
              <a:defRPr i="0"/>
            </a:pPr>
            <a:r>
              <a:t>Offenders exploited a vulnerability in Apache Struts.</a:t>
            </a:r>
          </a:p>
          <a:p>
            <a:pPr marL="289088" indent="-289088">
              <a:buSzPct val="75000"/>
              <a:buFont typeface="Zapf Dingbats"/>
              <a:buChar char="➤"/>
              <a:defRPr i="0"/>
            </a:pPr>
            <a:r>
              <a:t>Personal information of up to 143 million people was disclosed.</a:t>
            </a:r>
          </a:p>
        </p:txBody>
      </p:sp>
      <p:pic>
        <p:nvPicPr>
          <p:cNvPr id="508" name="Image" descr="Image"/>
          <p:cNvPicPr>
            <a:picLocks noChangeAspect="1"/>
          </p:cNvPicPr>
          <p:nvPr/>
        </p:nvPicPr>
        <p:blipFill>
          <a:blip r:embed="rId3">
            <a:extLst/>
          </a:blip>
          <a:srcRect l="1118" t="6131" r="2188" b="835"/>
          <a:stretch>
            <a:fillRect/>
          </a:stretch>
        </p:blipFill>
        <p:spPr>
          <a:xfrm>
            <a:off x="1002469" y="1140218"/>
            <a:ext cx="7133670" cy="3860774"/>
          </a:xfrm>
          <a:prstGeom prst="rect">
            <a:avLst/>
          </a:prstGeom>
          <a:ln w="12700">
            <a:miter lim="400000"/>
          </a:ln>
        </p:spPr>
      </p:pic>
    </p:spTree>
    <p:extLst>
      <p:ext uri="{BB962C8B-B14F-4D97-AF65-F5344CB8AC3E}">
        <p14:creationId xmlns:p14="http://schemas.microsoft.com/office/powerpoint/2010/main" val="962186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4200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Marriot Security Incident</a:t>
            </a:r>
            <a:endParaRPr lang="en-US" b="1" dirty="0"/>
          </a:p>
        </p:txBody>
      </p:sp>
      <p:pic>
        <p:nvPicPr>
          <p:cNvPr id="6" name="Picture 5" descr="downloa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400"/>
            <a:ext cx="1559716" cy="1559716"/>
          </a:xfrm>
          <a:prstGeom prst="rect">
            <a:avLst/>
          </a:prstGeom>
        </p:spPr>
      </p:pic>
      <p:sp>
        <p:nvSpPr>
          <p:cNvPr id="7" name="Rectangle 6"/>
          <p:cNvSpPr/>
          <p:nvPr/>
        </p:nvSpPr>
        <p:spPr>
          <a:xfrm>
            <a:off x="457200" y="1443841"/>
            <a:ext cx="7561346" cy="954107"/>
          </a:xfrm>
          <a:prstGeom prst="rect">
            <a:avLst/>
          </a:prstGeom>
        </p:spPr>
        <p:txBody>
          <a:bodyPr wrap="square">
            <a:spAutoFit/>
          </a:bodyPr>
          <a:lstStyle/>
          <a:p>
            <a:pPr algn="ctr"/>
            <a:r>
              <a:rPr lang="en-US" sz="2800" dirty="0" smtClean="0"/>
              <a:t>An unauthorized </a:t>
            </a:r>
            <a:r>
              <a:rPr lang="en-US" sz="2800" dirty="0"/>
              <a:t>party had copied and encrypted information, and took steps towards removing </a:t>
            </a:r>
            <a:r>
              <a:rPr lang="en-US" sz="2800" dirty="0" smtClean="0"/>
              <a:t>it</a:t>
            </a:r>
            <a:endParaRPr lang="en-US" sz="2800" dirty="0"/>
          </a:p>
        </p:txBody>
      </p:sp>
    </p:spTree>
    <p:extLst>
      <p:ext uri="{BB962C8B-B14F-4D97-AF65-F5344CB8AC3E}">
        <p14:creationId xmlns:p14="http://schemas.microsoft.com/office/powerpoint/2010/main" val="38881684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91327" y="335734"/>
            <a:ext cx="7561346" cy="4893647"/>
          </a:xfrm>
          <a:prstGeom prst="rect">
            <a:avLst/>
          </a:prstGeom>
        </p:spPr>
        <p:txBody>
          <a:bodyPr wrap="square">
            <a:spAutoFit/>
          </a:bodyPr>
          <a:lstStyle/>
          <a:p>
            <a:pPr algn="ctr"/>
            <a:r>
              <a:rPr lang="en-US" sz="3200" dirty="0" smtClean="0"/>
              <a:t>A study </a:t>
            </a:r>
            <a:r>
              <a:rPr lang="en-US" dirty="0" smtClean="0"/>
              <a:t>[King et al.] </a:t>
            </a:r>
            <a:r>
              <a:rPr lang="en-US" sz="3200" dirty="0" smtClean="0"/>
              <a:t>on health records management systems indicates that:</a:t>
            </a:r>
          </a:p>
          <a:p>
            <a:pPr algn="ctr"/>
            <a:r>
              <a:rPr lang="en-US" sz="2800" dirty="0" smtClean="0"/>
              <a:t> </a:t>
            </a:r>
          </a:p>
          <a:p>
            <a:pPr marL="457200" indent="-457200">
              <a:buFont typeface="Arial"/>
              <a:buChar char="•"/>
            </a:pPr>
            <a:r>
              <a:rPr lang="en-US" sz="2400" dirty="0" err="1" smtClean="0"/>
              <a:t>OpenEMR</a:t>
            </a:r>
            <a:r>
              <a:rPr lang="en-US" sz="2400" dirty="0" smtClean="0"/>
              <a:t>, an </a:t>
            </a:r>
            <a:r>
              <a:rPr lang="en-US" sz="2400" dirty="0"/>
              <a:t>o</a:t>
            </a:r>
            <a:r>
              <a:rPr lang="en-US" sz="2400" dirty="0" smtClean="0"/>
              <a:t>pen source systems only collects ~60% of the events that could indicate misuse of health records</a:t>
            </a:r>
          </a:p>
          <a:p>
            <a:pPr marL="457200" indent="-457200">
              <a:buFont typeface="Arial"/>
              <a:buChar char="•"/>
            </a:pPr>
            <a:endParaRPr lang="en-US" sz="2400" dirty="0" smtClean="0"/>
          </a:p>
          <a:p>
            <a:pPr marL="457200" indent="-457200">
              <a:buFont typeface="Arial"/>
              <a:buChar char="•"/>
            </a:pPr>
            <a:r>
              <a:rPr lang="en-US" sz="2400" dirty="0" smtClean="0"/>
              <a:t> Other open source (</a:t>
            </a:r>
            <a:r>
              <a:rPr lang="en-US" sz="2400" dirty="0" err="1" smtClean="0"/>
              <a:t>Tolven</a:t>
            </a:r>
            <a:r>
              <a:rPr lang="en-US" sz="2400" dirty="0" smtClean="0"/>
              <a:t> and </a:t>
            </a:r>
            <a:r>
              <a:rPr lang="en-US" sz="2400" dirty="0" err="1" smtClean="0"/>
              <a:t>eCHR</a:t>
            </a:r>
            <a:r>
              <a:rPr lang="en-US" sz="2400" dirty="0" smtClean="0"/>
              <a:t>) and proprietary systems (EHR) only collects ~19% of the events that could indicate misuse of health records</a:t>
            </a:r>
          </a:p>
          <a:p>
            <a:pPr marL="457200" indent="-457200">
              <a:buFont typeface="Arial"/>
              <a:buChar char="•"/>
            </a:pPr>
            <a:endParaRPr lang="en-US" sz="2400" dirty="0" smtClean="0"/>
          </a:p>
          <a:p>
            <a:pPr marL="457200" indent="-457200">
              <a:buFont typeface="Arial"/>
              <a:buChar char="•"/>
            </a:pPr>
            <a:endParaRPr lang="en-US" sz="2800" dirty="0"/>
          </a:p>
        </p:txBody>
      </p:sp>
      <p:sp>
        <p:nvSpPr>
          <p:cNvPr id="3" name="Rectangle 2"/>
          <p:cNvSpPr/>
          <p:nvPr/>
        </p:nvSpPr>
        <p:spPr>
          <a:xfrm>
            <a:off x="762000" y="5611588"/>
            <a:ext cx="7408946" cy="1200329"/>
          </a:xfrm>
          <a:prstGeom prst="rect">
            <a:avLst/>
          </a:prstGeom>
        </p:spPr>
        <p:txBody>
          <a:bodyPr wrap="square">
            <a:spAutoFit/>
          </a:bodyPr>
          <a:lstStyle/>
          <a:p>
            <a:r>
              <a:rPr lang="en-US" dirty="0" smtClean="0"/>
              <a:t>King, Jason, Ben Smith and Laurie Williams. "Audit Mechanisms in Electronic Health Record Systems: Protected Health Information May Remain Vulnerable to Undetected Misuse," International Journal of Computational Models and Algorithms in Medicine (IJCMAM) 3 (2012): 2</a:t>
            </a:r>
            <a:endParaRPr lang="en-US" dirty="0"/>
          </a:p>
        </p:txBody>
      </p:sp>
    </p:spTree>
    <p:extLst>
      <p:ext uri="{BB962C8B-B14F-4D97-AF65-F5344CB8AC3E}">
        <p14:creationId xmlns:p14="http://schemas.microsoft.com/office/powerpoint/2010/main" val="29297977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754" y="274638"/>
            <a:ext cx="8726493" cy="1143000"/>
          </a:xfrm>
        </p:spPr>
        <p:txBody>
          <a:bodyPr>
            <a:normAutofit/>
          </a:bodyPr>
          <a:lstStyle/>
          <a:p>
            <a:r>
              <a:rPr lang="en-US" b="1" dirty="0" smtClean="0"/>
              <a:t>Enroll on Moodle today!</a:t>
            </a:r>
            <a:endParaRPr lang="en-US" b="1" dirty="0"/>
          </a:p>
        </p:txBody>
      </p:sp>
      <p:sp>
        <p:nvSpPr>
          <p:cNvPr id="3" name="Content Placeholder 2"/>
          <p:cNvSpPr>
            <a:spLocks noGrp="1"/>
          </p:cNvSpPr>
          <p:nvPr>
            <p:ph idx="1"/>
          </p:nvPr>
        </p:nvSpPr>
        <p:spPr>
          <a:xfrm>
            <a:off x="457200" y="1600200"/>
            <a:ext cx="8229600" cy="5084104"/>
          </a:xfrm>
        </p:spPr>
        <p:txBody>
          <a:bodyPr>
            <a:normAutofit/>
          </a:bodyPr>
          <a:lstStyle/>
          <a:p>
            <a:pPr marL="69850" indent="0">
              <a:spcBef>
                <a:spcPts val="60"/>
              </a:spcBef>
              <a:buNone/>
              <a:tabLst>
                <a:tab pos="755015" algn="l"/>
              </a:tabLst>
            </a:pPr>
            <a:endParaRPr lang="en-US" sz="1800" dirty="0" smtClean="0">
              <a:cs typeface="Calibri"/>
            </a:endParaRPr>
          </a:p>
          <a:p>
            <a:pPr marL="527050" indent="-457200">
              <a:spcBef>
                <a:spcPts val="60"/>
              </a:spcBef>
              <a:tabLst>
                <a:tab pos="755015" algn="l"/>
              </a:tabLst>
            </a:pPr>
            <a:r>
              <a:rPr lang="en-US" dirty="0" smtClean="0">
                <a:cs typeface="Calibri"/>
              </a:rPr>
              <a:t>Lecture notes will be posted after each lecture</a:t>
            </a:r>
          </a:p>
          <a:p>
            <a:pPr marL="527050" indent="-457200">
              <a:spcBef>
                <a:spcPts val="60"/>
              </a:spcBef>
              <a:tabLst>
                <a:tab pos="755015" algn="l"/>
              </a:tabLst>
            </a:pPr>
            <a:endParaRPr lang="en-US" dirty="0" smtClean="0">
              <a:cs typeface="Calibri"/>
            </a:endParaRPr>
          </a:p>
          <a:p>
            <a:pPr marL="527050" indent="-457200">
              <a:spcBef>
                <a:spcPts val="60"/>
              </a:spcBef>
              <a:tabLst>
                <a:tab pos="755015" algn="l"/>
              </a:tabLst>
            </a:pPr>
            <a:r>
              <a:rPr lang="en-US" dirty="0" smtClean="0">
                <a:cs typeface="Calibri"/>
              </a:rPr>
              <a:t>Assignments and any other material will be posted as we progress through the module</a:t>
            </a:r>
          </a:p>
          <a:p>
            <a:pPr marL="527050" indent="-457200">
              <a:spcBef>
                <a:spcPts val="60"/>
              </a:spcBef>
              <a:tabLst>
                <a:tab pos="755015" algn="l"/>
              </a:tabLst>
            </a:pPr>
            <a:endParaRPr lang="en-US" dirty="0">
              <a:cs typeface="Calibri"/>
            </a:endParaRPr>
          </a:p>
          <a:p>
            <a:pPr marL="527050" indent="-457200">
              <a:spcBef>
                <a:spcPts val="60"/>
              </a:spcBef>
              <a:tabLst>
                <a:tab pos="755015" algn="l"/>
              </a:tabLst>
            </a:pPr>
            <a:r>
              <a:rPr lang="en-US" dirty="0" smtClean="0">
                <a:cs typeface="Calibri"/>
              </a:rPr>
              <a:t>Announcements will be made on Moodle</a:t>
            </a:r>
          </a:p>
          <a:p>
            <a:pPr marL="469900" lvl="1" indent="0">
              <a:lnSpc>
                <a:spcPts val="2600"/>
              </a:lnSpc>
              <a:buNone/>
              <a:tabLst>
                <a:tab pos="755015" algn="l"/>
              </a:tabLst>
            </a:pPr>
            <a:endParaRPr lang="en-US" sz="2200" dirty="0">
              <a:cs typeface="Calibri"/>
            </a:endParaRPr>
          </a:p>
          <a:p>
            <a:pPr lvl="1"/>
            <a:endParaRPr lang="en-US" dirty="0">
              <a:cs typeface="Calibri"/>
            </a:endParaRPr>
          </a:p>
          <a:p>
            <a:endParaRPr lang="en-US" dirty="0" smtClean="0"/>
          </a:p>
          <a:p>
            <a:endParaRPr lang="en-US" dirty="0"/>
          </a:p>
          <a:p>
            <a:endParaRPr lang="en-US" dirty="0" smtClean="0"/>
          </a:p>
        </p:txBody>
      </p:sp>
    </p:spTree>
    <p:extLst>
      <p:ext uri="{BB962C8B-B14F-4D97-AF65-F5344CB8AC3E}">
        <p14:creationId xmlns:p14="http://schemas.microsoft.com/office/powerpoint/2010/main" val="74787724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Security Levels</a:t>
            </a:r>
            <a:endParaRPr lang="en-US" b="1" dirty="0"/>
          </a:p>
        </p:txBody>
      </p:sp>
      <p:sp>
        <p:nvSpPr>
          <p:cNvPr id="7" name="Rectangle 6"/>
          <p:cNvSpPr/>
          <p:nvPr/>
        </p:nvSpPr>
        <p:spPr>
          <a:xfrm>
            <a:off x="457200" y="1443841"/>
            <a:ext cx="7561346" cy="5078312"/>
          </a:xfrm>
          <a:prstGeom prst="rect">
            <a:avLst/>
          </a:prstGeom>
        </p:spPr>
        <p:txBody>
          <a:bodyPr wrap="square">
            <a:spAutoFit/>
          </a:bodyPr>
          <a:lstStyle/>
          <a:p>
            <a:pPr marL="457200" indent="-457200">
              <a:buFont typeface="Arial"/>
              <a:buChar char="•"/>
            </a:pPr>
            <a:r>
              <a:rPr lang="en-US" sz="2800" b="1" dirty="0" smtClean="0"/>
              <a:t>Infrastructure Security</a:t>
            </a:r>
          </a:p>
          <a:p>
            <a:pPr marL="914400" lvl="1" indent="-457200">
              <a:buFont typeface="Lucida Grande"/>
              <a:buChar char="-"/>
            </a:pPr>
            <a:r>
              <a:rPr lang="en-US" sz="2400" dirty="0" smtClean="0"/>
              <a:t>Refers to all systems (e.g., physical machines, operating systems, databases) and networks that provide an infrastructure and a set of shared services to the organization</a:t>
            </a:r>
          </a:p>
          <a:p>
            <a:endParaRPr lang="en-US" sz="1200" dirty="0" smtClean="0"/>
          </a:p>
          <a:p>
            <a:pPr marL="457200" indent="-457200">
              <a:buFont typeface="Arial"/>
              <a:buChar char="•"/>
            </a:pPr>
            <a:r>
              <a:rPr lang="en-US" sz="2800" b="1" dirty="0" smtClean="0"/>
              <a:t>Application Security:</a:t>
            </a:r>
          </a:p>
          <a:p>
            <a:pPr marL="914400" lvl="1" indent="-457200">
              <a:buFont typeface="Lucida Grande"/>
              <a:buChar char="-"/>
            </a:pPr>
            <a:r>
              <a:rPr lang="en-US" sz="2400" dirty="0" smtClean="0"/>
              <a:t>Refers to individual software systems</a:t>
            </a:r>
          </a:p>
          <a:p>
            <a:endParaRPr lang="en-US" sz="1200" dirty="0" smtClean="0"/>
          </a:p>
          <a:p>
            <a:pPr marL="457200" indent="-457200">
              <a:buFont typeface="Arial"/>
              <a:buChar char="•"/>
            </a:pPr>
            <a:r>
              <a:rPr lang="en-US" sz="2800" b="1" dirty="0" smtClean="0"/>
              <a:t>Operational Security</a:t>
            </a:r>
          </a:p>
          <a:p>
            <a:pPr marL="914400" lvl="1" indent="-457200">
              <a:buFont typeface="Lucida Grande"/>
              <a:buChar char="-"/>
            </a:pPr>
            <a:r>
              <a:rPr lang="en-US" sz="2400" dirty="0" smtClean="0"/>
              <a:t>ensuring that people do note take actions that may compromise infrastructure and application security (e.g., tell others passwords, leave computers with users logged on)</a:t>
            </a:r>
          </a:p>
        </p:txBody>
      </p:sp>
    </p:spTree>
    <p:extLst>
      <p:ext uri="{BB962C8B-B14F-4D97-AF65-F5344CB8AC3E}">
        <p14:creationId xmlns:p14="http://schemas.microsoft.com/office/powerpoint/2010/main" val="190174173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8650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Security </a:t>
            </a:r>
            <a:r>
              <a:rPr lang="en-US" b="1" dirty="0" smtClean="0"/>
              <a:t>Concepts</a:t>
            </a:r>
            <a:endParaRPr lang="en-US" b="1" dirty="0"/>
          </a:p>
        </p:txBody>
      </p:sp>
      <p:graphicFrame>
        <p:nvGraphicFramePr>
          <p:cNvPr id="2" name="Table 1"/>
          <p:cNvGraphicFramePr>
            <a:graphicFrameLocks noGrp="1"/>
          </p:cNvGraphicFramePr>
          <p:nvPr>
            <p:extLst>
              <p:ext uri="{D42A27DB-BD31-4B8C-83A1-F6EECF244321}">
                <p14:modId xmlns:p14="http://schemas.microsoft.com/office/powerpoint/2010/main" val="255830793"/>
              </p:ext>
            </p:extLst>
          </p:nvPr>
        </p:nvGraphicFramePr>
        <p:xfrm>
          <a:off x="557465" y="1266603"/>
          <a:ext cx="8047970" cy="5333434"/>
        </p:xfrm>
        <a:graphic>
          <a:graphicData uri="http://schemas.openxmlformats.org/drawingml/2006/table">
            <a:tbl>
              <a:tblPr firstRow="1" bandRow="1">
                <a:tableStyleId>{69012ECD-51FC-41F1-AA8D-1B2483CD663E}</a:tableStyleId>
              </a:tblPr>
              <a:tblGrid>
                <a:gridCol w="2911214"/>
                <a:gridCol w="5136756"/>
              </a:tblGrid>
              <a:tr h="570855">
                <a:tc>
                  <a:txBody>
                    <a:bodyPr/>
                    <a:lstStyle/>
                    <a:p>
                      <a:r>
                        <a:rPr lang="en-US" sz="2400" b="1" dirty="0" smtClean="0">
                          <a:solidFill>
                            <a:schemeClr val="tx1"/>
                          </a:solidFill>
                        </a:rPr>
                        <a:t>Term</a:t>
                      </a:r>
                      <a:endParaRPr lang="en-US" sz="2400" b="1"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solidFill>
                            <a:schemeClr val="tx1"/>
                          </a:solidFill>
                        </a:rPr>
                        <a:t>Definition</a:t>
                      </a:r>
                      <a:endParaRPr lang="en-US"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47780">
                <a:tc>
                  <a:txBody>
                    <a:bodyPr/>
                    <a:lstStyle/>
                    <a:p>
                      <a:r>
                        <a:rPr lang="en-US" sz="2400" b="1" dirty="0" smtClean="0"/>
                        <a:t>Asset</a:t>
                      </a:r>
                      <a:endParaRPr lang="en-US" sz="2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Something of value which has to be protected. </a:t>
                      </a:r>
                      <a:r>
                        <a:rPr lang="en-US" dirty="0" smtClean="0"/>
                        <a:t>Assets </a:t>
                      </a:r>
                      <a:r>
                        <a:rPr lang="en-US" dirty="0" smtClean="0"/>
                        <a:t>may be the software system itself or data processed</a:t>
                      </a:r>
                      <a:r>
                        <a:rPr lang="en-US" baseline="0" dirty="0" smtClean="0"/>
                        <a:t> by that system.</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47780">
                <a:tc>
                  <a:txBody>
                    <a:bodyPr/>
                    <a:lstStyle/>
                    <a:p>
                      <a:r>
                        <a:rPr lang="en-US" sz="2400" b="1" dirty="0" smtClean="0"/>
                        <a:t>Vulnerability</a:t>
                      </a:r>
                      <a:endParaRPr lang="en-US" sz="2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A defect or</a:t>
                      </a:r>
                      <a:r>
                        <a:rPr lang="en-US" baseline="0" dirty="0" smtClean="0"/>
                        <a:t> a weakness in system security procedures, design, implementation that can be exercised and result in a security breach or violation of a security policy.</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47780">
                <a:tc>
                  <a:txBody>
                    <a:bodyPr/>
                    <a:lstStyle/>
                    <a:p>
                      <a:r>
                        <a:rPr lang="en-US" sz="2400" b="1" dirty="0" smtClean="0"/>
                        <a:t>Attack</a:t>
                      </a:r>
                      <a:endParaRPr lang="en-US" sz="2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An exploitation of a </a:t>
                      </a:r>
                      <a:r>
                        <a:rPr lang="en-US" dirty="0" smtClean="0"/>
                        <a:t>software system’s vulnerability.</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47780">
                <a:tc>
                  <a:txBody>
                    <a:bodyPr/>
                    <a:lstStyle/>
                    <a:p>
                      <a:r>
                        <a:rPr lang="en-US" sz="2400" b="1" dirty="0" smtClean="0"/>
                        <a:t>Countermeasure or </a:t>
                      </a:r>
                      <a:r>
                        <a:rPr lang="en-US" sz="2400" b="1" dirty="0" smtClean="0"/>
                        <a:t>Safeguard</a:t>
                      </a:r>
                      <a:endParaRPr lang="en-US" sz="2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Management, operational and technical controls prescribed to </a:t>
                      </a:r>
                      <a:r>
                        <a:rPr lang="en-US" dirty="0" smtClean="0"/>
                        <a:t>protect </a:t>
                      </a:r>
                      <a:r>
                        <a:rPr lang="en-US" dirty="0" smtClean="0"/>
                        <a:t>software </a:t>
                      </a:r>
                      <a:r>
                        <a:rPr lang="en-US" dirty="0" smtClean="0"/>
                        <a:t>system.</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47780">
                <a:tc>
                  <a:txBody>
                    <a:bodyPr/>
                    <a:lstStyle/>
                    <a:p>
                      <a:r>
                        <a:rPr lang="en-US" sz="2400" b="1" dirty="0" smtClean="0"/>
                        <a:t>Threat</a:t>
                      </a:r>
                      <a:endParaRPr lang="en-US" sz="2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The actor or agent who is the source of danger. </a:t>
                      </a:r>
                      <a:r>
                        <a:rPr lang="en-US" dirty="0" smtClean="0"/>
                        <a:t>In </a:t>
                      </a:r>
                      <a:r>
                        <a:rPr lang="en-US" dirty="0" smtClean="0"/>
                        <a:t>other words , the danger posed by a</a:t>
                      </a:r>
                      <a:r>
                        <a:rPr lang="en-US" baseline="0" dirty="0" smtClean="0"/>
                        <a:t> malicious agent </a:t>
                      </a:r>
                      <a:r>
                        <a:rPr lang="en-US" dirty="0" smtClean="0"/>
                        <a:t> (e.g., fraudster, attacker,</a:t>
                      </a:r>
                      <a:r>
                        <a:rPr lang="en-US" baseline="0" dirty="0" smtClean="0"/>
                        <a:t> malicious </a:t>
                      </a:r>
                      <a:r>
                        <a:rPr lang="en-US" baseline="0" dirty="0" smtClean="0"/>
                        <a:t>hacker</a:t>
                      </a:r>
                      <a:r>
                        <a:rPr lang="en-US" dirty="0" smtClean="0"/>
                        <a:t>) </a:t>
                      </a:r>
                      <a:r>
                        <a:rPr lang="en-US" dirty="0" smtClean="0"/>
                        <a:t>for a variety of motivations </a:t>
                      </a:r>
                      <a:r>
                        <a:rPr lang="en-US" dirty="0" smtClean="0"/>
                        <a:t>(e.g., </a:t>
                      </a:r>
                      <a:r>
                        <a:rPr lang="en-US" dirty="0" smtClean="0"/>
                        <a:t>financial gain, prestige</a:t>
                      </a:r>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861328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lstStyle/>
          <a:p>
            <a:r>
              <a:rPr lang="en-US" b="1" dirty="0" smtClean="0"/>
              <a:t>Schedule (For this week)</a:t>
            </a:r>
            <a:endParaRPr lang="en-US" b="1" dirty="0"/>
          </a:p>
        </p:txBody>
      </p:sp>
      <p:sp>
        <p:nvSpPr>
          <p:cNvPr id="3" name="Content Placeholder 2"/>
          <p:cNvSpPr>
            <a:spLocks noGrp="1"/>
          </p:cNvSpPr>
          <p:nvPr>
            <p:ph idx="1"/>
          </p:nvPr>
        </p:nvSpPr>
        <p:spPr>
          <a:xfrm>
            <a:off x="457200" y="1229506"/>
            <a:ext cx="8229600" cy="5084104"/>
          </a:xfrm>
        </p:spPr>
        <p:txBody>
          <a:bodyPr>
            <a:normAutofit/>
          </a:bodyPr>
          <a:lstStyle/>
          <a:p>
            <a:r>
              <a:rPr lang="en-US" b="1" dirty="0" smtClean="0"/>
              <a:t>Lectures:</a:t>
            </a:r>
          </a:p>
          <a:p>
            <a:pPr lvl="1"/>
            <a:r>
              <a:rPr lang="en-US" dirty="0" smtClean="0"/>
              <a:t>Thursdays, 17:00-17:50</a:t>
            </a:r>
          </a:p>
          <a:p>
            <a:pPr lvl="2"/>
            <a:r>
              <a:rPr lang="en-US" b="1" dirty="0" smtClean="0"/>
              <a:t>Location: </a:t>
            </a:r>
            <a:r>
              <a:rPr lang="en-US" dirty="0" smtClean="0"/>
              <a:t>BLD71 (Agriculture)</a:t>
            </a:r>
          </a:p>
          <a:p>
            <a:pPr marL="457200" lvl="1" indent="0">
              <a:buNone/>
            </a:pPr>
            <a:endParaRPr lang="en-US" b="1" dirty="0" smtClean="0"/>
          </a:p>
          <a:p>
            <a:pPr lvl="1"/>
            <a:r>
              <a:rPr lang="en-US" dirty="0" smtClean="0"/>
              <a:t>Fridays, 14:00-14:50 </a:t>
            </a:r>
          </a:p>
          <a:p>
            <a:pPr lvl="2"/>
            <a:r>
              <a:rPr lang="en-US" b="1" dirty="0" smtClean="0"/>
              <a:t>Location: </a:t>
            </a:r>
            <a:r>
              <a:rPr lang="en-US" dirty="0" smtClean="0"/>
              <a:t>B106 (Computer Science)</a:t>
            </a:r>
            <a:endParaRPr lang="en-US" dirty="0"/>
          </a:p>
          <a:p>
            <a:pPr lvl="1"/>
            <a:endParaRPr lang="en-US" dirty="0" smtClean="0"/>
          </a:p>
          <a:p>
            <a:pPr marL="0" indent="0">
              <a:buNone/>
            </a:pPr>
            <a:endParaRPr lang="en-US" dirty="0" smtClean="0"/>
          </a:p>
        </p:txBody>
      </p:sp>
    </p:spTree>
    <p:extLst>
      <p:ext uri="{BB962C8B-B14F-4D97-AF65-F5344CB8AC3E}">
        <p14:creationId xmlns:p14="http://schemas.microsoft.com/office/powerpoint/2010/main" val="31923888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normAutofit fontScale="90000"/>
          </a:bodyPr>
          <a:lstStyle/>
          <a:p>
            <a:r>
              <a:rPr lang="en-US" b="1" dirty="0" smtClean="0"/>
              <a:t>Why Secure Software Engineering?</a:t>
            </a:r>
            <a:endParaRPr lang="en-US" b="1" dirty="0"/>
          </a:p>
        </p:txBody>
      </p:sp>
      <p:sp>
        <p:nvSpPr>
          <p:cNvPr id="3" name="Content Placeholder 2"/>
          <p:cNvSpPr>
            <a:spLocks noGrp="1"/>
          </p:cNvSpPr>
          <p:nvPr>
            <p:ph idx="1"/>
          </p:nvPr>
        </p:nvSpPr>
        <p:spPr>
          <a:xfrm>
            <a:off x="457200" y="1229506"/>
            <a:ext cx="8229600" cy="1767694"/>
          </a:xfrm>
        </p:spPr>
        <p:txBody>
          <a:bodyPr>
            <a:normAutofit/>
          </a:bodyPr>
          <a:lstStyle/>
          <a:p>
            <a:pPr marL="0" indent="0" algn="ctr">
              <a:buNone/>
            </a:pPr>
            <a:r>
              <a:rPr lang="en-US" dirty="0"/>
              <a:t>S</a:t>
            </a:r>
            <a:r>
              <a:rPr lang="en-US" dirty="0" smtClean="0"/>
              <a:t>oftware </a:t>
            </a:r>
            <a:r>
              <a:rPr lang="en-US" dirty="0"/>
              <a:t>security has become an important area of </a:t>
            </a:r>
            <a:r>
              <a:rPr lang="en-US" dirty="0" smtClean="0"/>
              <a:t>interest due </a:t>
            </a:r>
            <a:r>
              <a:rPr lang="en-US" dirty="0"/>
              <a:t>to the increasing number of </a:t>
            </a:r>
            <a:r>
              <a:rPr lang="en-US" dirty="0" err="1" smtClean="0"/>
              <a:t>cybersecurity</a:t>
            </a:r>
            <a:r>
              <a:rPr lang="en-US" dirty="0" smtClean="0"/>
              <a:t> attacks.</a:t>
            </a:r>
          </a:p>
        </p:txBody>
      </p:sp>
    </p:spTree>
    <p:extLst>
      <p:ext uri="{BB962C8B-B14F-4D97-AF65-F5344CB8AC3E}">
        <p14:creationId xmlns:p14="http://schemas.microsoft.com/office/powerpoint/2010/main" val="296513471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06"/>
            <a:ext cx="8229600" cy="1143000"/>
          </a:xfrm>
        </p:spPr>
        <p:txBody>
          <a:bodyPr>
            <a:normAutofit fontScale="90000"/>
          </a:bodyPr>
          <a:lstStyle/>
          <a:p>
            <a:r>
              <a:rPr lang="en-US" b="1" dirty="0" smtClean="0"/>
              <a:t>Why Secure Software Engineering?</a:t>
            </a:r>
            <a:endParaRPr lang="en-US" b="1" dirty="0"/>
          </a:p>
        </p:txBody>
      </p:sp>
      <p:sp>
        <p:nvSpPr>
          <p:cNvPr id="3" name="Content Placeholder 2"/>
          <p:cNvSpPr>
            <a:spLocks noGrp="1"/>
          </p:cNvSpPr>
          <p:nvPr>
            <p:ph idx="1"/>
          </p:nvPr>
        </p:nvSpPr>
        <p:spPr>
          <a:xfrm>
            <a:off x="457200" y="1229506"/>
            <a:ext cx="8229600" cy="1767694"/>
          </a:xfrm>
        </p:spPr>
        <p:txBody>
          <a:bodyPr>
            <a:normAutofit/>
          </a:bodyPr>
          <a:lstStyle/>
          <a:p>
            <a:pPr marL="0" indent="0" algn="ctr">
              <a:buNone/>
            </a:pPr>
            <a:r>
              <a:rPr lang="en-US" dirty="0"/>
              <a:t>S</a:t>
            </a:r>
            <a:r>
              <a:rPr lang="en-US" dirty="0" smtClean="0"/>
              <a:t>oftware </a:t>
            </a:r>
            <a:r>
              <a:rPr lang="en-US" dirty="0"/>
              <a:t>security has become an important area of </a:t>
            </a:r>
            <a:r>
              <a:rPr lang="en-US" dirty="0" smtClean="0"/>
              <a:t>interest due </a:t>
            </a:r>
            <a:r>
              <a:rPr lang="en-US" dirty="0"/>
              <a:t>to the increasing number of </a:t>
            </a:r>
            <a:r>
              <a:rPr lang="en-US" dirty="0" err="1" smtClean="0"/>
              <a:t>cybersecurity</a:t>
            </a:r>
            <a:r>
              <a:rPr lang="en-US" dirty="0" smtClean="0"/>
              <a:t> attacks.</a:t>
            </a:r>
          </a:p>
        </p:txBody>
      </p:sp>
      <p:sp>
        <p:nvSpPr>
          <p:cNvPr id="4" name="Title 1"/>
          <p:cNvSpPr txBox="1">
            <a:spLocks/>
          </p:cNvSpPr>
          <p:nvPr/>
        </p:nvSpPr>
        <p:spPr>
          <a:xfrm>
            <a:off x="304800" y="3693306"/>
            <a:ext cx="86614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Let’s have a look at some examples</a:t>
            </a:r>
            <a:r>
              <a:rPr lang="mr-IN" b="1" dirty="0" smtClean="0"/>
              <a:t>…</a:t>
            </a:r>
            <a:endParaRPr lang="en-US" b="1" dirty="0"/>
          </a:p>
        </p:txBody>
      </p:sp>
    </p:spTree>
    <p:extLst>
      <p:ext uri="{BB962C8B-B14F-4D97-AF65-F5344CB8AC3E}">
        <p14:creationId xmlns:p14="http://schemas.microsoft.com/office/powerpoint/2010/main" val="34115253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Image" descr="Image"/>
          <p:cNvPicPr>
            <a:picLocks noChangeAspect="1"/>
          </p:cNvPicPr>
          <p:nvPr/>
        </p:nvPicPr>
        <p:blipFill>
          <a:blip r:embed="rId3">
            <a:extLst/>
          </a:blip>
          <a:stretch>
            <a:fillRect/>
          </a:stretch>
        </p:blipFill>
        <p:spPr>
          <a:xfrm>
            <a:off x="1000125" y="1134070"/>
            <a:ext cx="7143750" cy="4089797"/>
          </a:xfrm>
          <a:prstGeom prst="rect">
            <a:avLst/>
          </a:prstGeom>
          <a:ln w="12700">
            <a:miter lim="400000"/>
          </a:ln>
        </p:spPr>
      </p:pic>
      <p:sp>
        <p:nvSpPr>
          <p:cNvPr id="142" name="Rectangle"/>
          <p:cNvSpPr/>
          <p:nvPr/>
        </p:nvSpPr>
        <p:spPr>
          <a:xfrm>
            <a:off x="987115" y="623354"/>
            <a:ext cx="7169771" cy="4620811"/>
          </a:xfrm>
          <a:prstGeom prst="rect">
            <a:avLst/>
          </a:prstGeom>
          <a:ln w="25400">
            <a:solidFill>
              <a:srgbClr val="1C6F2B"/>
            </a:solidFill>
            <a:miter lim="400000"/>
          </a:ln>
        </p:spPr>
        <p:txBody>
          <a:bodyPr lIns="35717" tIns="35717" rIns="35717" bIns="35717" anchor="ctr"/>
          <a:lstStyle/>
          <a:p>
            <a:pPr algn="ctr">
              <a:defRPr sz="2400" i="0" spc="0">
                <a:latin typeface="DIN Alternate"/>
                <a:ea typeface="DIN Alternate"/>
                <a:cs typeface="DIN Alternate"/>
                <a:sym typeface="DIN Alternate"/>
              </a:defRPr>
            </a:pPr>
            <a:endParaRPr/>
          </a:p>
        </p:txBody>
      </p:sp>
      <p:sp>
        <p:nvSpPr>
          <p:cNvPr id="143" name="Rectangle"/>
          <p:cNvSpPr/>
          <p:nvPr/>
        </p:nvSpPr>
        <p:spPr>
          <a:xfrm>
            <a:off x="961206" y="631751"/>
            <a:ext cx="7187631" cy="464344"/>
          </a:xfrm>
          <a:prstGeom prst="rect">
            <a:avLst/>
          </a:prstGeom>
          <a:solidFill>
            <a:srgbClr val="1C6F2B">
              <a:alpha val="47540"/>
            </a:srgbClr>
          </a:solidFill>
          <a:ln w="12700">
            <a:miter lim="400000"/>
          </a:ln>
        </p:spPr>
        <p:txBody>
          <a:bodyPr lIns="35717" tIns="35717" rIns="35717" bIns="35717" anchor="ctr"/>
          <a:lstStyle/>
          <a:p>
            <a:pPr algn="ctr">
              <a:defRPr sz="2400" i="0" spc="0">
                <a:solidFill>
                  <a:srgbClr val="FFFFFF"/>
                </a:solidFill>
                <a:latin typeface="DIN Alternate"/>
                <a:ea typeface="DIN Alternate"/>
                <a:cs typeface="DIN Alternate"/>
                <a:sym typeface="DIN Alternate"/>
              </a:defRPr>
            </a:pPr>
            <a:endParaRPr/>
          </a:p>
        </p:txBody>
      </p:sp>
      <p:sp>
        <p:nvSpPr>
          <p:cNvPr id="144" name="Line"/>
          <p:cNvSpPr/>
          <p:nvPr/>
        </p:nvSpPr>
        <p:spPr>
          <a:xfrm>
            <a:off x="976373" y="1112025"/>
            <a:ext cx="7187631" cy="1"/>
          </a:xfrm>
          <a:prstGeom prst="line">
            <a:avLst/>
          </a:prstGeom>
          <a:ln w="25400">
            <a:solidFill>
              <a:srgbClr val="1C6F2B"/>
            </a:solidFill>
            <a:miter lim="400000"/>
          </a:ln>
        </p:spPr>
        <p:txBody>
          <a:bodyPr lIns="35717" tIns="35717" rIns="35717" bIns="35717" anchor="ctr"/>
          <a:lstStyle/>
          <a:p>
            <a:pPr algn="ctr">
              <a:defRPr sz="2400" i="0" spc="0">
                <a:latin typeface="DIN Alternate"/>
                <a:ea typeface="DIN Alternate"/>
                <a:cs typeface="DIN Alternate"/>
                <a:sym typeface="DIN Alternate"/>
              </a:defRPr>
            </a:pPr>
            <a:endParaRPr/>
          </a:p>
        </p:txBody>
      </p:sp>
      <p:sp>
        <p:nvSpPr>
          <p:cNvPr id="145" name="Mirai (2016)"/>
          <p:cNvSpPr txBox="1"/>
          <p:nvPr/>
        </p:nvSpPr>
        <p:spPr>
          <a:xfrm>
            <a:off x="1209298" y="569373"/>
            <a:ext cx="2206385" cy="56457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3200" b="1" i="0" spc="32">
                <a:solidFill>
                  <a:srgbClr val="000000"/>
                </a:solidFill>
              </a:defRPr>
            </a:lvl1pPr>
          </a:lstStyle>
          <a:p>
            <a:r>
              <a:t>Mirai (2016)</a:t>
            </a:r>
          </a:p>
        </p:txBody>
      </p:sp>
      <p:sp>
        <p:nvSpPr>
          <p:cNvPr id="146" name="Malware that turns networked devices running Linux into remotely controlled “bots”.…"/>
          <p:cNvSpPr txBox="1"/>
          <p:nvPr/>
        </p:nvSpPr>
        <p:spPr>
          <a:xfrm>
            <a:off x="1024282" y="5584905"/>
            <a:ext cx="7597609" cy="90312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89088" indent="-289088">
              <a:buSzPct val="75000"/>
              <a:buFont typeface="Zapf Dingbats"/>
              <a:buChar char="➤"/>
              <a:defRPr i="0"/>
            </a:pPr>
            <a:r>
              <a:t>Malware that turns networked devices running Linux into remotely controlled “bots”.</a:t>
            </a:r>
          </a:p>
          <a:p>
            <a:pPr marL="289088" indent="-289088">
              <a:buSzPct val="75000"/>
              <a:buFont typeface="Zapf Dingbats"/>
              <a:buChar char="➤"/>
              <a:defRPr i="0"/>
            </a:pPr>
            <a:r>
              <a:t>~600,000 devices were infected.</a:t>
            </a:r>
          </a:p>
        </p:txBody>
      </p:sp>
    </p:spTree>
    <p:extLst>
      <p:ext uri="{BB962C8B-B14F-4D97-AF65-F5344CB8AC3E}">
        <p14:creationId xmlns:p14="http://schemas.microsoft.com/office/powerpoint/2010/main" val="353404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1101</TotalTime>
  <Words>3546</Words>
  <Application>Microsoft Macintosh PowerPoint</Application>
  <PresentationFormat>On-screen Show (4:3)</PresentationFormat>
  <Paragraphs>415</Paragraphs>
  <Slides>51</Slides>
  <Notes>38</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Secure Software Engineering COMP47660</vt:lpstr>
      <vt:lpstr>Intro to COMP47660</vt:lpstr>
      <vt:lpstr>Relevant Contacts</vt:lpstr>
      <vt:lpstr>Relevant Contacts</vt:lpstr>
      <vt:lpstr>Enroll on Moodle today!</vt:lpstr>
      <vt:lpstr>Schedule (For this week)</vt:lpstr>
      <vt:lpstr>Why Secure Software Engineering?</vt:lpstr>
      <vt:lpstr>Why Secure Software Engineering?</vt:lpstr>
      <vt:lpstr>PowerPoint Presentation</vt:lpstr>
      <vt:lpstr>PowerPoint Presentation</vt:lpstr>
      <vt:lpstr>PowerPoint Presentation</vt:lpstr>
      <vt:lpstr>PowerPoint Presentation</vt:lpstr>
      <vt:lpstr>Security Solutions are Still Ineffective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Objectives</vt:lpstr>
      <vt:lpstr>Objectives</vt:lpstr>
      <vt:lpstr>Objectives</vt:lpstr>
      <vt:lpstr>Objectives</vt:lpstr>
      <vt:lpstr>Objectives</vt:lpstr>
      <vt:lpstr>Objectives</vt:lpstr>
      <vt:lpstr>Objectives</vt:lpstr>
      <vt:lpstr>PowerPoint Presentation</vt:lpstr>
      <vt:lpstr>PowerPoint Presentation</vt:lpstr>
      <vt:lpstr>PowerPoint Presentation</vt:lpstr>
      <vt:lpstr>Assignments</vt:lpstr>
      <vt:lpstr>PowerPoint Presentation</vt:lpstr>
      <vt:lpstr>PowerPoint Presentation</vt:lpstr>
      <vt:lpstr>PowerPoint Presentation</vt:lpstr>
      <vt:lpstr>PowerPoint Presentation</vt:lpstr>
      <vt:lpstr>Introduction to Secure Software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Software Engineering COMP47660</dc:title>
  <dc:creator>Liliana Pasquale</dc:creator>
  <cp:lastModifiedBy>Liliana Pasquale</cp:lastModifiedBy>
  <cp:revision>15</cp:revision>
  <dcterms:created xsi:type="dcterms:W3CDTF">2019-01-24T13:29:53Z</dcterms:created>
  <dcterms:modified xsi:type="dcterms:W3CDTF">2019-01-25T08:42:22Z</dcterms:modified>
</cp:coreProperties>
</file>